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6" r:id="rId2"/>
    <p:sldId id="266" r:id="rId3"/>
    <p:sldId id="273" r:id="rId4"/>
    <p:sldId id="290" r:id="rId5"/>
    <p:sldId id="289" r:id="rId6"/>
    <p:sldId id="275" r:id="rId7"/>
    <p:sldId id="258" r:id="rId8"/>
    <p:sldId id="301" r:id="rId9"/>
    <p:sldId id="257" r:id="rId10"/>
    <p:sldId id="281" r:id="rId11"/>
    <p:sldId id="291" r:id="rId12"/>
    <p:sldId id="292" r:id="rId13"/>
    <p:sldId id="310" r:id="rId14"/>
    <p:sldId id="305" r:id="rId15"/>
    <p:sldId id="306" r:id="rId16"/>
    <p:sldId id="303" r:id="rId17"/>
    <p:sldId id="304" r:id="rId18"/>
    <p:sldId id="307" r:id="rId19"/>
    <p:sldId id="293" r:id="rId20"/>
    <p:sldId id="294" r:id="rId21"/>
    <p:sldId id="295" r:id="rId22"/>
    <p:sldId id="296" r:id="rId23"/>
    <p:sldId id="297" r:id="rId24"/>
    <p:sldId id="298" r:id="rId25"/>
    <p:sldId id="299" r:id="rId26"/>
    <p:sldId id="300" r:id="rId27"/>
    <p:sldId id="308" r:id="rId28"/>
    <p:sldId id="274" r:id="rId29"/>
    <p:sldId id="262" r:id="rId30"/>
    <p:sldId id="302" r:id="rId31"/>
    <p:sldId id="265" r:id="rId32"/>
    <p:sldId id="269" r:id="rId33"/>
    <p:sldId id="277" r:id="rId34"/>
    <p:sldId id="283" r:id="rId35"/>
    <p:sldId id="284" r:id="rId36"/>
    <p:sldId id="285" r:id="rId37"/>
    <p:sldId id="282" r:id="rId38"/>
    <p:sldId id="280" r:id="rId39"/>
    <p:sldId id="288" r:id="rId40"/>
    <p:sldId id="276" r:id="rId41"/>
    <p:sldId id="309" r:id="rId42"/>
    <p:sldId id="267" r:id="rId43"/>
    <p:sldId id="287"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6B07E"/>
    <a:srgbClr val="FF8B76"/>
    <a:srgbClr val="4472C4"/>
    <a:srgbClr val="FF9300"/>
    <a:srgbClr val="FF40FF"/>
    <a:srgbClr val="0096FF"/>
    <a:srgbClr val="C48C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353"/>
    <p:restoredTop sz="94845"/>
  </p:normalViewPr>
  <p:slideViewPr>
    <p:cSldViewPr snapToGrid="0">
      <p:cViewPr varScale="1">
        <p:scale>
          <a:sx n="197" d="100"/>
          <a:sy n="197" d="100"/>
        </p:scale>
        <p:origin x="1112" y="18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059B7F-DE39-1947-8327-36495357964A}" type="datetimeFigureOut">
              <a:rPr lang="en-US" smtClean="0"/>
              <a:t>12/11/23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0811C4-7D33-1343-B8E7-F876F1F77C50}" type="slidenum">
              <a:rPr lang="en-US" smtClean="0"/>
              <a:t>‹#›</a:t>
            </a:fld>
            <a:endParaRPr lang="en-US"/>
          </a:p>
        </p:txBody>
      </p:sp>
    </p:spTree>
    <p:extLst>
      <p:ext uri="{BB962C8B-B14F-4D97-AF65-F5344CB8AC3E}">
        <p14:creationId xmlns:p14="http://schemas.microsoft.com/office/powerpoint/2010/main" val="20263667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iianalytics.com</a:t>
            </a:r>
            <a:r>
              <a:rPr lang="en-US" dirty="0"/>
              <a:t>/resources/delta-plus-model-and-five-stages-of-analytics-maturity-a-primer</a:t>
            </a:r>
          </a:p>
        </p:txBody>
      </p:sp>
      <p:sp>
        <p:nvSpPr>
          <p:cNvPr id="4" name="Slide Number Placeholder 3"/>
          <p:cNvSpPr>
            <a:spLocks noGrp="1"/>
          </p:cNvSpPr>
          <p:nvPr>
            <p:ph type="sldNum" sz="quarter" idx="5"/>
          </p:nvPr>
        </p:nvSpPr>
        <p:spPr/>
        <p:txBody>
          <a:bodyPr/>
          <a:lstStyle/>
          <a:p>
            <a:fld id="{840811C4-7D33-1343-B8E7-F876F1F77C50}" type="slidenum">
              <a:rPr lang="en-US" smtClean="0"/>
              <a:t>5</a:t>
            </a:fld>
            <a:endParaRPr lang="en-US"/>
          </a:p>
        </p:txBody>
      </p:sp>
    </p:spTree>
    <p:extLst>
      <p:ext uri="{BB962C8B-B14F-4D97-AF65-F5344CB8AC3E}">
        <p14:creationId xmlns:p14="http://schemas.microsoft.com/office/powerpoint/2010/main" val="2658167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D682A-D894-4716-BB27-73CDE230A7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23AA02-BE9A-CBD8-6E80-16F94D6949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57147F-A6F1-5708-5B05-3750BE1C5F84}"/>
              </a:ext>
            </a:extLst>
          </p:cNvPr>
          <p:cNvSpPr>
            <a:spLocks noGrp="1"/>
          </p:cNvSpPr>
          <p:nvPr>
            <p:ph type="dt" sz="half" idx="10"/>
          </p:nvPr>
        </p:nvSpPr>
        <p:spPr/>
        <p:txBody>
          <a:bodyPr/>
          <a:lstStyle/>
          <a:p>
            <a:fld id="{16F4390C-9D4F-2943-99BA-917EFAFD7D37}" type="datetime1">
              <a:rPr lang="en-US" smtClean="0"/>
              <a:t>12/11/23</a:t>
            </a:fld>
            <a:endParaRPr lang="en-US"/>
          </a:p>
        </p:txBody>
      </p:sp>
      <p:sp>
        <p:nvSpPr>
          <p:cNvPr id="5" name="Footer Placeholder 4">
            <a:extLst>
              <a:ext uri="{FF2B5EF4-FFF2-40B4-BE49-F238E27FC236}">
                <a16:creationId xmlns:a16="http://schemas.microsoft.com/office/drawing/2014/main" id="{85C4E002-65D6-02CE-AFA1-705E9A908C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FD070-69A3-8E2C-139D-D9F1E95470F4}"/>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3079653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11FEB-8F01-E5F4-C002-3BB6C522E8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3CE71A-DEFB-952E-8D5A-1246E7251E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DFAB9D-D737-4C43-674A-42C6A05D6AFD}"/>
              </a:ext>
            </a:extLst>
          </p:cNvPr>
          <p:cNvSpPr>
            <a:spLocks noGrp="1"/>
          </p:cNvSpPr>
          <p:nvPr>
            <p:ph type="dt" sz="half" idx="10"/>
          </p:nvPr>
        </p:nvSpPr>
        <p:spPr/>
        <p:txBody>
          <a:bodyPr/>
          <a:lstStyle/>
          <a:p>
            <a:fld id="{63BBDFD6-646B-5647-9D4F-EAD8E4590F47}" type="datetime1">
              <a:rPr lang="en-US" smtClean="0"/>
              <a:t>12/11/23</a:t>
            </a:fld>
            <a:endParaRPr lang="en-US"/>
          </a:p>
        </p:txBody>
      </p:sp>
      <p:sp>
        <p:nvSpPr>
          <p:cNvPr id="5" name="Footer Placeholder 4">
            <a:extLst>
              <a:ext uri="{FF2B5EF4-FFF2-40B4-BE49-F238E27FC236}">
                <a16:creationId xmlns:a16="http://schemas.microsoft.com/office/drawing/2014/main" id="{42224355-D606-8058-3965-A557466312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EE5797-7D7B-D1C3-B6F8-152C5FA6AB26}"/>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954287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936CDD-1197-52E7-C3A3-84B6A60782E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8A70008-9828-4967-7753-E184CFCE63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C4B801-4457-7E83-C151-C7E8CB5F6C2E}"/>
              </a:ext>
            </a:extLst>
          </p:cNvPr>
          <p:cNvSpPr>
            <a:spLocks noGrp="1"/>
          </p:cNvSpPr>
          <p:nvPr>
            <p:ph type="dt" sz="half" idx="10"/>
          </p:nvPr>
        </p:nvSpPr>
        <p:spPr/>
        <p:txBody>
          <a:bodyPr/>
          <a:lstStyle/>
          <a:p>
            <a:fld id="{E79F6F5B-72F1-2141-BFFF-79C94014C4CE}" type="datetime1">
              <a:rPr lang="en-US" smtClean="0"/>
              <a:t>12/11/23</a:t>
            </a:fld>
            <a:endParaRPr lang="en-US"/>
          </a:p>
        </p:txBody>
      </p:sp>
      <p:sp>
        <p:nvSpPr>
          <p:cNvPr id="5" name="Footer Placeholder 4">
            <a:extLst>
              <a:ext uri="{FF2B5EF4-FFF2-40B4-BE49-F238E27FC236}">
                <a16:creationId xmlns:a16="http://schemas.microsoft.com/office/drawing/2014/main" id="{A0DE357E-BE82-A24C-AB82-1EC1E978F2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5F5AB1-D420-67A5-6743-C73754F765A4}"/>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1858911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96FA3-DB09-9841-919A-E68F0E8D479E}"/>
              </a:ext>
            </a:extLst>
          </p:cNvPr>
          <p:cNvSpPr>
            <a:spLocks noGrp="1"/>
          </p:cNvSpPr>
          <p:nvPr>
            <p:ph type="title"/>
          </p:nvPr>
        </p:nvSpPr>
        <p:spPr>
          <a:xfrm>
            <a:off x="589722" y="163721"/>
            <a:ext cx="10515600" cy="861223"/>
          </a:xfrm>
        </p:spPr>
        <p:txBody>
          <a:bodyPr/>
          <a:lstStyle>
            <a:lvl1pPr>
              <a:defRPr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E5AA7D5E-1733-745A-87E1-6CECF17F57BC}"/>
              </a:ext>
            </a:extLst>
          </p:cNvPr>
          <p:cNvSpPr>
            <a:spLocks noGrp="1"/>
          </p:cNvSpPr>
          <p:nvPr>
            <p:ph idx="1"/>
          </p:nvPr>
        </p:nvSpPr>
        <p:spPr>
          <a:xfrm>
            <a:off x="838200" y="1359277"/>
            <a:ext cx="10515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E361B0-09DA-ABFB-C234-F265FD94DD18}"/>
              </a:ext>
            </a:extLst>
          </p:cNvPr>
          <p:cNvSpPr>
            <a:spLocks noGrp="1"/>
          </p:cNvSpPr>
          <p:nvPr>
            <p:ph type="dt" sz="half" idx="10"/>
          </p:nvPr>
        </p:nvSpPr>
        <p:spPr/>
        <p:txBody>
          <a:bodyPr/>
          <a:lstStyle/>
          <a:p>
            <a:fld id="{77F2C1EC-DA29-DE4D-925E-367EC55CE475}" type="datetime1">
              <a:rPr lang="en-US" smtClean="0"/>
              <a:t>12/11/23</a:t>
            </a:fld>
            <a:endParaRPr lang="en-US"/>
          </a:p>
        </p:txBody>
      </p:sp>
      <p:sp>
        <p:nvSpPr>
          <p:cNvPr id="5" name="Footer Placeholder 4">
            <a:extLst>
              <a:ext uri="{FF2B5EF4-FFF2-40B4-BE49-F238E27FC236}">
                <a16:creationId xmlns:a16="http://schemas.microsoft.com/office/drawing/2014/main" id="{837DF945-1AEF-CC2D-8FBC-0BB3A500FE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C49975-B740-2AF8-B5FD-4BF2A8431601}"/>
              </a:ext>
            </a:extLst>
          </p:cNvPr>
          <p:cNvSpPr>
            <a:spLocks noGrp="1"/>
          </p:cNvSpPr>
          <p:nvPr>
            <p:ph type="sldNum" sz="quarter" idx="12"/>
          </p:nvPr>
        </p:nvSpPr>
        <p:spPr/>
        <p:txBody>
          <a:bodyPr/>
          <a:lstStyle/>
          <a:p>
            <a:fld id="{E4E17628-BB69-494D-BA8C-C14032583637}" type="slidenum">
              <a:rPr lang="en-US" smtClean="0"/>
              <a:t>‹#›</a:t>
            </a:fld>
            <a:endParaRPr lang="en-US"/>
          </a:p>
        </p:txBody>
      </p:sp>
      <p:sp>
        <p:nvSpPr>
          <p:cNvPr id="8" name="Rectangle 7">
            <a:extLst>
              <a:ext uri="{FF2B5EF4-FFF2-40B4-BE49-F238E27FC236}">
                <a16:creationId xmlns:a16="http://schemas.microsoft.com/office/drawing/2014/main" id="{4CC9219E-606C-D395-5F43-84C40D947787}"/>
              </a:ext>
            </a:extLst>
          </p:cNvPr>
          <p:cNvSpPr/>
          <p:nvPr userDrawn="1"/>
        </p:nvSpPr>
        <p:spPr>
          <a:xfrm>
            <a:off x="589722" y="1057934"/>
            <a:ext cx="10515600" cy="89451"/>
          </a:xfrm>
          <a:prstGeom prst="rect">
            <a:avLst/>
          </a:prstGeom>
          <a:gradFill flip="none" rotWithShape="1">
            <a:gsLst>
              <a:gs pos="0">
                <a:srgbClr val="0070C0">
                  <a:tint val="66000"/>
                  <a:satMod val="160000"/>
                </a:srgbClr>
              </a:gs>
              <a:gs pos="36000">
                <a:srgbClr val="0070C0">
                  <a:tint val="44500"/>
                  <a:satMod val="160000"/>
                </a:srgbClr>
              </a:gs>
              <a:gs pos="67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585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E295B-BCCD-A0DE-5867-0262838475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0F4F275-1CFA-49B5-C1FA-B3232ED514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6D02CC-EB9E-63D4-88AB-6E29A6FF77B5}"/>
              </a:ext>
            </a:extLst>
          </p:cNvPr>
          <p:cNvSpPr>
            <a:spLocks noGrp="1"/>
          </p:cNvSpPr>
          <p:nvPr>
            <p:ph type="dt" sz="half" idx="10"/>
          </p:nvPr>
        </p:nvSpPr>
        <p:spPr/>
        <p:txBody>
          <a:bodyPr/>
          <a:lstStyle/>
          <a:p>
            <a:fld id="{D1B35537-EB14-1549-BC50-4B7A111B1F3F}" type="datetime1">
              <a:rPr lang="en-US" smtClean="0"/>
              <a:t>12/11/23</a:t>
            </a:fld>
            <a:endParaRPr lang="en-US"/>
          </a:p>
        </p:txBody>
      </p:sp>
      <p:sp>
        <p:nvSpPr>
          <p:cNvPr id="5" name="Footer Placeholder 4">
            <a:extLst>
              <a:ext uri="{FF2B5EF4-FFF2-40B4-BE49-F238E27FC236}">
                <a16:creationId xmlns:a16="http://schemas.microsoft.com/office/drawing/2014/main" id="{555EA2DB-B121-3FB8-2AC2-F8ACB8A5EE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82BD6E-D91A-7433-2CE3-C39A12767D29}"/>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392352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0EFBE-1982-F91A-F54B-9495285B5E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56129C-313B-AD05-6D9C-2EAB38CCBA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6348E1-D926-8B39-7902-212E59664C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C7423A-4792-8E6B-CB83-3BABFEE67FA5}"/>
              </a:ext>
            </a:extLst>
          </p:cNvPr>
          <p:cNvSpPr>
            <a:spLocks noGrp="1"/>
          </p:cNvSpPr>
          <p:nvPr>
            <p:ph type="dt" sz="half" idx="10"/>
          </p:nvPr>
        </p:nvSpPr>
        <p:spPr/>
        <p:txBody>
          <a:bodyPr/>
          <a:lstStyle/>
          <a:p>
            <a:fld id="{39938DF5-1D3A-6C4F-BA16-416DEFFBB95C}" type="datetime1">
              <a:rPr lang="en-US" smtClean="0"/>
              <a:t>12/11/23</a:t>
            </a:fld>
            <a:endParaRPr lang="en-US"/>
          </a:p>
        </p:txBody>
      </p:sp>
      <p:sp>
        <p:nvSpPr>
          <p:cNvPr id="6" name="Footer Placeholder 5">
            <a:extLst>
              <a:ext uri="{FF2B5EF4-FFF2-40B4-BE49-F238E27FC236}">
                <a16:creationId xmlns:a16="http://schemas.microsoft.com/office/drawing/2014/main" id="{DBA70EED-F9EA-C81D-DB91-CA805FD803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B67360-FE63-C37E-A5E2-9A96979CDACD}"/>
              </a:ext>
            </a:extLst>
          </p:cNvPr>
          <p:cNvSpPr>
            <a:spLocks noGrp="1"/>
          </p:cNvSpPr>
          <p:nvPr>
            <p:ph type="sldNum" sz="quarter" idx="12"/>
          </p:nvPr>
        </p:nvSpPr>
        <p:spPr/>
        <p:txBody>
          <a:bodyPr/>
          <a:lstStyle/>
          <a:p>
            <a:fld id="{E4E17628-BB69-494D-BA8C-C14032583637}" type="slidenum">
              <a:rPr lang="en-US" smtClean="0"/>
              <a:t>‹#›</a:t>
            </a:fld>
            <a:endParaRPr lang="en-US"/>
          </a:p>
        </p:txBody>
      </p:sp>
      <p:sp>
        <p:nvSpPr>
          <p:cNvPr id="8" name="Rectangle 7">
            <a:extLst>
              <a:ext uri="{FF2B5EF4-FFF2-40B4-BE49-F238E27FC236}">
                <a16:creationId xmlns:a16="http://schemas.microsoft.com/office/drawing/2014/main" id="{B45210C7-12BB-6264-6155-64E00167FB66}"/>
              </a:ext>
            </a:extLst>
          </p:cNvPr>
          <p:cNvSpPr/>
          <p:nvPr userDrawn="1"/>
        </p:nvSpPr>
        <p:spPr>
          <a:xfrm>
            <a:off x="838200" y="1713431"/>
            <a:ext cx="10515600" cy="89451"/>
          </a:xfrm>
          <a:prstGeom prst="rect">
            <a:avLst/>
          </a:prstGeom>
          <a:gradFill flip="none" rotWithShape="1">
            <a:gsLst>
              <a:gs pos="0">
                <a:srgbClr val="0070C0">
                  <a:tint val="66000"/>
                  <a:satMod val="160000"/>
                </a:srgbClr>
              </a:gs>
              <a:gs pos="36000">
                <a:srgbClr val="0070C0">
                  <a:tint val="44500"/>
                  <a:satMod val="160000"/>
                </a:srgbClr>
              </a:gs>
              <a:gs pos="67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1148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5933F-891B-AF70-C617-8F1CFCDE3FF0}"/>
              </a:ext>
            </a:extLst>
          </p:cNvPr>
          <p:cNvSpPr>
            <a:spLocks noGrp="1"/>
          </p:cNvSpPr>
          <p:nvPr>
            <p:ph type="title"/>
          </p:nvPr>
        </p:nvSpPr>
        <p:spPr>
          <a:xfrm>
            <a:off x="437016" y="5556"/>
            <a:ext cx="10515600" cy="1115674"/>
          </a:xfrm>
        </p:spPr>
        <p:txBody>
          <a:bodyPr/>
          <a:lstStyle/>
          <a:p>
            <a:r>
              <a:rPr lang="en-US"/>
              <a:t>Click to edit Master title style</a:t>
            </a:r>
          </a:p>
        </p:txBody>
      </p:sp>
      <p:sp>
        <p:nvSpPr>
          <p:cNvPr id="3" name="Text Placeholder 2">
            <a:extLst>
              <a:ext uri="{FF2B5EF4-FFF2-40B4-BE49-F238E27FC236}">
                <a16:creationId xmlns:a16="http://schemas.microsoft.com/office/drawing/2014/main" id="{22F5719D-D855-E177-0246-0D6D45F0BF31}"/>
              </a:ext>
            </a:extLst>
          </p:cNvPr>
          <p:cNvSpPr>
            <a:spLocks noGrp="1"/>
          </p:cNvSpPr>
          <p:nvPr>
            <p:ph type="body" idx="1"/>
          </p:nvPr>
        </p:nvSpPr>
        <p:spPr>
          <a:xfrm>
            <a:off x="437016" y="148454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81EA3C-C354-B5B6-92C9-306501FF0BD6}"/>
              </a:ext>
            </a:extLst>
          </p:cNvPr>
          <p:cNvSpPr>
            <a:spLocks noGrp="1"/>
          </p:cNvSpPr>
          <p:nvPr>
            <p:ph sz="half" idx="2"/>
          </p:nvPr>
        </p:nvSpPr>
        <p:spPr>
          <a:xfrm>
            <a:off x="437016" y="2308452"/>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3A5FDD-4AA3-924F-E3B3-FFAE7485959E}"/>
              </a:ext>
            </a:extLst>
          </p:cNvPr>
          <p:cNvSpPr>
            <a:spLocks noGrp="1"/>
          </p:cNvSpPr>
          <p:nvPr>
            <p:ph type="body" sz="quarter" idx="3"/>
          </p:nvPr>
        </p:nvSpPr>
        <p:spPr>
          <a:xfrm>
            <a:off x="5769428" y="148454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11EB3D-BED4-C1A8-CD8A-8C5DBF85BEC6}"/>
              </a:ext>
            </a:extLst>
          </p:cNvPr>
          <p:cNvSpPr>
            <a:spLocks noGrp="1"/>
          </p:cNvSpPr>
          <p:nvPr>
            <p:ph sz="quarter" idx="4"/>
          </p:nvPr>
        </p:nvSpPr>
        <p:spPr>
          <a:xfrm>
            <a:off x="5769428" y="2308452"/>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BFA3020-9328-916E-2BCE-8F1EFF54A815}"/>
              </a:ext>
            </a:extLst>
          </p:cNvPr>
          <p:cNvSpPr>
            <a:spLocks noGrp="1"/>
          </p:cNvSpPr>
          <p:nvPr>
            <p:ph type="dt" sz="half" idx="10"/>
          </p:nvPr>
        </p:nvSpPr>
        <p:spPr/>
        <p:txBody>
          <a:bodyPr/>
          <a:lstStyle/>
          <a:p>
            <a:fld id="{F5FE30F3-D4D4-204F-BCDD-E2A0CCCB5414}" type="datetime1">
              <a:rPr lang="en-US" smtClean="0"/>
              <a:t>12/11/23</a:t>
            </a:fld>
            <a:endParaRPr lang="en-US"/>
          </a:p>
        </p:txBody>
      </p:sp>
      <p:sp>
        <p:nvSpPr>
          <p:cNvPr id="8" name="Footer Placeholder 7">
            <a:extLst>
              <a:ext uri="{FF2B5EF4-FFF2-40B4-BE49-F238E27FC236}">
                <a16:creationId xmlns:a16="http://schemas.microsoft.com/office/drawing/2014/main" id="{C85E9D4D-5272-EA7D-B09D-4700FD01EB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742148-22D4-98C5-DC36-3911646C6968}"/>
              </a:ext>
            </a:extLst>
          </p:cNvPr>
          <p:cNvSpPr>
            <a:spLocks noGrp="1"/>
          </p:cNvSpPr>
          <p:nvPr>
            <p:ph type="sldNum" sz="quarter" idx="12"/>
          </p:nvPr>
        </p:nvSpPr>
        <p:spPr/>
        <p:txBody>
          <a:bodyPr/>
          <a:lstStyle/>
          <a:p>
            <a:fld id="{E4E17628-BB69-494D-BA8C-C14032583637}" type="slidenum">
              <a:rPr lang="en-US" smtClean="0"/>
              <a:t>‹#›</a:t>
            </a:fld>
            <a:endParaRPr lang="en-US"/>
          </a:p>
        </p:txBody>
      </p:sp>
      <p:sp>
        <p:nvSpPr>
          <p:cNvPr id="10" name="Rectangle 9">
            <a:extLst>
              <a:ext uri="{FF2B5EF4-FFF2-40B4-BE49-F238E27FC236}">
                <a16:creationId xmlns:a16="http://schemas.microsoft.com/office/drawing/2014/main" id="{EF13BC46-A4A6-5FCC-B6C2-7DDC9ABC51FA}"/>
              </a:ext>
            </a:extLst>
          </p:cNvPr>
          <p:cNvSpPr/>
          <p:nvPr userDrawn="1"/>
        </p:nvSpPr>
        <p:spPr>
          <a:xfrm>
            <a:off x="437016" y="1159848"/>
            <a:ext cx="10515600" cy="89451"/>
          </a:xfrm>
          <a:prstGeom prst="rect">
            <a:avLst/>
          </a:prstGeom>
          <a:gradFill flip="none" rotWithShape="1">
            <a:gsLst>
              <a:gs pos="0">
                <a:srgbClr val="0070C0">
                  <a:tint val="66000"/>
                  <a:satMod val="160000"/>
                </a:srgbClr>
              </a:gs>
              <a:gs pos="36000">
                <a:srgbClr val="0070C0">
                  <a:tint val="44500"/>
                  <a:satMod val="160000"/>
                </a:srgbClr>
              </a:gs>
              <a:gs pos="67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4695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3CAD8-FCE0-66DC-122A-FAFC14CB4E6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19413B-FEC3-7AA1-2F9D-3403DAF3461A}"/>
              </a:ext>
            </a:extLst>
          </p:cNvPr>
          <p:cNvSpPr>
            <a:spLocks noGrp="1"/>
          </p:cNvSpPr>
          <p:nvPr>
            <p:ph type="dt" sz="half" idx="10"/>
          </p:nvPr>
        </p:nvSpPr>
        <p:spPr/>
        <p:txBody>
          <a:bodyPr/>
          <a:lstStyle/>
          <a:p>
            <a:fld id="{73EC987B-F166-B94E-A643-8BAFA882C053}" type="datetime1">
              <a:rPr lang="en-US" smtClean="0"/>
              <a:t>12/11/23</a:t>
            </a:fld>
            <a:endParaRPr lang="en-US"/>
          </a:p>
        </p:txBody>
      </p:sp>
      <p:sp>
        <p:nvSpPr>
          <p:cNvPr id="4" name="Footer Placeholder 3">
            <a:extLst>
              <a:ext uri="{FF2B5EF4-FFF2-40B4-BE49-F238E27FC236}">
                <a16:creationId xmlns:a16="http://schemas.microsoft.com/office/drawing/2014/main" id="{FBE7E146-DA34-8949-8115-F40A96F196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2B8B7E-3137-7C88-9A92-88804C88A658}"/>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756658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068D5F-3448-AC34-00BD-8EAF7DDFD541}"/>
              </a:ext>
            </a:extLst>
          </p:cNvPr>
          <p:cNvSpPr>
            <a:spLocks noGrp="1"/>
          </p:cNvSpPr>
          <p:nvPr>
            <p:ph type="dt" sz="half" idx="10"/>
          </p:nvPr>
        </p:nvSpPr>
        <p:spPr/>
        <p:txBody>
          <a:bodyPr/>
          <a:lstStyle/>
          <a:p>
            <a:fld id="{0021C45E-2928-CB47-8B32-B2E60A9294BB}" type="datetime1">
              <a:rPr lang="en-US" smtClean="0"/>
              <a:t>12/11/23</a:t>
            </a:fld>
            <a:endParaRPr lang="en-US"/>
          </a:p>
        </p:txBody>
      </p:sp>
      <p:sp>
        <p:nvSpPr>
          <p:cNvPr id="3" name="Footer Placeholder 2">
            <a:extLst>
              <a:ext uri="{FF2B5EF4-FFF2-40B4-BE49-F238E27FC236}">
                <a16:creationId xmlns:a16="http://schemas.microsoft.com/office/drawing/2014/main" id="{7B1FDB8F-1047-7F84-0214-E081985333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B380D7-0413-FA15-746A-F7622AFB8942}"/>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3356039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0B2BA-AA44-73DF-1D95-D56B7C7833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AD4C209-3B39-B62E-C00D-1D1AD4AE2C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D915600-875A-629B-1312-4BF93BC8C3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850256-48E3-FCC9-6013-3BDD8C2C0704}"/>
              </a:ext>
            </a:extLst>
          </p:cNvPr>
          <p:cNvSpPr>
            <a:spLocks noGrp="1"/>
          </p:cNvSpPr>
          <p:nvPr>
            <p:ph type="dt" sz="half" idx="10"/>
          </p:nvPr>
        </p:nvSpPr>
        <p:spPr/>
        <p:txBody>
          <a:bodyPr/>
          <a:lstStyle/>
          <a:p>
            <a:fld id="{41A7B53B-EBD3-2149-AE0F-08BC113128D8}" type="datetime1">
              <a:rPr lang="en-US" smtClean="0"/>
              <a:t>12/11/23</a:t>
            </a:fld>
            <a:endParaRPr lang="en-US"/>
          </a:p>
        </p:txBody>
      </p:sp>
      <p:sp>
        <p:nvSpPr>
          <p:cNvPr id="6" name="Footer Placeholder 5">
            <a:extLst>
              <a:ext uri="{FF2B5EF4-FFF2-40B4-BE49-F238E27FC236}">
                <a16:creationId xmlns:a16="http://schemas.microsoft.com/office/drawing/2014/main" id="{3973D5E9-1213-9F61-28DB-2A5D71B99C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9738BF-9DC7-7B9E-44B1-8DD662BCBE6D}"/>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2856133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41E47-762C-35AA-B913-F5502F6A18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7E5308-1435-D5E6-A436-EC0C93A781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ED2771-9733-2003-B387-849A9497DE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305790-D5F4-3C9B-3F1C-525555631B4C}"/>
              </a:ext>
            </a:extLst>
          </p:cNvPr>
          <p:cNvSpPr>
            <a:spLocks noGrp="1"/>
          </p:cNvSpPr>
          <p:nvPr>
            <p:ph type="dt" sz="half" idx="10"/>
          </p:nvPr>
        </p:nvSpPr>
        <p:spPr/>
        <p:txBody>
          <a:bodyPr/>
          <a:lstStyle/>
          <a:p>
            <a:fld id="{2C684001-C17F-DF49-8D14-D54290387210}" type="datetime1">
              <a:rPr lang="en-US" smtClean="0"/>
              <a:t>12/11/23</a:t>
            </a:fld>
            <a:endParaRPr lang="en-US"/>
          </a:p>
        </p:txBody>
      </p:sp>
      <p:sp>
        <p:nvSpPr>
          <p:cNvPr id="6" name="Footer Placeholder 5">
            <a:extLst>
              <a:ext uri="{FF2B5EF4-FFF2-40B4-BE49-F238E27FC236}">
                <a16:creationId xmlns:a16="http://schemas.microsoft.com/office/drawing/2014/main" id="{621C5125-6A3F-D11D-F87E-53156FDE98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4B0B65-12D5-FA84-57B7-ACC2941A743A}"/>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3817767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E912A0-B8AE-8BF6-DD58-EBC09E0CB8E5}"/>
              </a:ext>
            </a:extLst>
          </p:cNvPr>
          <p:cNvSpPr>
            <a:spLocks noGrp="1"/>
          </p:cNvSpPr>
          <p:nvPr>
            <p:ph type="title"/>
          </p:nvPr>
        </p:nvSpPr>
        <p:spPr>
          <a:xfrm>
            <a:off x="498231" y="151422"/>
            <a:ext cx="10515600" cy="1059229"/>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FF93DB8-70E2-2931-A1EC-92FE38557D34}"/>
              </a:ext>
            </a:extLst>
          </p:cNvPr>
          <p:cNvSpPr>
            <a:spLocks noGrp="1"/>
          </p:cNvSpPr>
          <p:nvPr>
            <p:ph type="body" idx="1"/>
          </p:nvPr>
        </p:nvSpPr>
        <p:spPr>
          <a:xfrm>
            <a:off x="838200" y="1509102"/>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A66279-CB01-202B-D941-A349EEF45E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2B960-1EB1-BC4E-80F2-79B873655A66}" type="datetime1">
              <a:rPr lang="en-US" smtClean="0"/>
              <a:t>12/11/23</a:t>
            </a:fld>
            <a:endParaRPr lang="en-US"/>
          </a:p>
        </p:txBody>
      </p:sp>
      <p:sp>
        <p:nvSpPr>
          <p:cNvPr id="5" name="Footer Placeholder 4">
            <a:extLst>
              <a:ext uri="{FF2B5EF4-FFF2-40B4-BE49-F238E27FC236}">
                <a16:creationId xmlns:a16="http://schemas.microsoft.com/office/drawing/2014/main" id="{A4039CF8-C08D-F73B-E29C-4A93E4BF76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2AAD86-5600-C7B0-2479-C6D0B2B2584F}"/>
              </a:ext>
            </a:extLst>
          </p:cNvPr>
          <p:cNvSpPr>
            <a:spLocks noGrp="1"/>
          </p:cNvSpPr>
          <p:nvPr>
            <p:ph type="sldNum" sz="quarter" idx="4"/>
          </p:nvPr>
        </p:nvSpPr>
        <p:spPr>
          <a:xfrm>
            <a:off x="9136811" y="634145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E17628-BB69-494D-BA8C-C14032583637}" type="slidenum">
              <a:rPr lang="en-US" smtClean="0"/>
              <a:t>‹#›</a:t>
            </a:fld>
            <a:endParaRPr lang="en-US"/>
          </a:p>
        </p:txBody>
      </p:sp>
    </p:spTree>
    <p:extLst>
      <p:ext uri="{BB962C8B-B14F-4D97-AF65-F5344CB8AC3E}">
        <p14:creationId xmlns:p14="http://schemas.microsoft.com/office/powerpoint/2010/main" val="6857949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hyperlink" Target="http://medium.com/@dmccreary" TargetMode="Externa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63BF-C2EE-3E58-0AFF-7465740CA5BD}"/>
              </a:ext>
            </a:extLst>
          </p:cNvPr>
          <p:cNvSpPr>
            <a:spLocks noGrp="1"/>
          </p:cNvSpPr>
          <p:nvPr>
            <p:ph type="ctrTitle"/>
          </p:nvPr>
        </p:nvSpPr>
        <p:spPr>
          <a:xfrm>
            <a:off x="437321" y="240475"/>
            <a:ext cx="11211339" cy="1015124"/>
          </a:xfrm>
        </p:spPr>
        <p:txBody>
          <a:bodyPr>
            <a:normAutofit fontScale="90000"/>
          </a:bodyPr>
          <a:lstStyle/>
          <a:p>
            <a:r>
              <a:rPr lang="en-US" sz="5400" b="1" dirty="0"/>
              <a:t>GenAI Accelerates Analytics Maturity</a:t>
            </a:r>
          </a:p>
        </p:txBody>
      </p:sp>
      <p:sp>
        <p:nvSpPr>
          <p:cNvPr id="3" name="Subtitle 2">
            <a:extLst>
              <a:ext uri="{FF2B5EF4-FFF2-40B4-BE49-F238E27FC236}">
                <a16:creationId xmlns:a16="http://schemas.microsoft.com/office/drawing/2014/main" id="{28625AF6-712D-368C-3416-159EC03ED5EF}"/>
              </a:ext>
            </a:extLst>
          </p:cNvPr>
          <p:cNvSpPr>
            <a:spLocks noGrp="1"/>
          </p:cNvSpPr>
          <p:nvPr>
            <p:ph type="subTitle" idx="1"/>
          </p:nvPr>
        </p:nvSpPr>
        <p:spPr>
          <a:xfrm>
            <a:off x="1524000" y="5237628"/>
            <a:ext cx="9144000" cy="1438755"/>
          </a:xfrm>
        </p:spPr>
        <p:txBody>
          <a:bodyPr>
            <a:normAutofit lnSpcReduction="10000"/>
          </a:bodyPr>
          <a:lstStyle/>
          <a:p>
            <a:r>
              <a:rPr lang="en-US" sz="3200" dirty="0"/>
              <a:t>Getting to Stage Five Faster</a:t>
            </a:r>
          </a:p>
          <a:p>
            <a:r>
              <a:rPr lang="en-US" dirty="0"/>
              <a:t>Dan McCreary</a:t>
            </a:r>
          </a:p>
          <a:p>
            <a:r>
              <a:rPr lang="en-US" dirty="0"/>
              <a:t>December 2023</a:t>
            </a:r>
          </a:p>
        </p:txBody>
      </p:sp>
      <p:sp>
        <p:nvSpPr>
          <p:cNvPr id="4" name="Slide Number Placeholder 3">
            <a:extLst>
              <a:ext uri="{FF2B5EF4-FFF2-40B4-BE49-F238E27FC236}">
                <a16:creationId xmlns:a16="http://schemas.microsoft.com/office/drawing/2014/main" id="{1F111988-FF62-CCFA-1E34-7D9A35B11E16}"/>
              </a:ext>
            </a:extLst>
          </p:cNvPr>
          <p:cNvSpPr>
            <a:spLocks noGrp="1"/>
          </p:cNvSpPr>
          <p:nvPr>
            <p:ph type="sldNum" sz="quarter" idx="12"/>
          </p:nvPr>
        </p:nvSpPr>
        <p:spPr/>
        <p:txBody>
          <a:bodyPr/>
          <a:lstStyle/>
          <a:p>
            <a:fld id="{E4E17628-BB69-494D-BA8C-C14032583637}" type="slidenum">
              <a:rPr lang="en-US" smtClean="0"/>
              <a:t>1</a:t>
            </a:fld>
            <a:endParaRPr lang="en-US"/>
          </a:p>
        </p:txBody>
      </p:sp>
      <p:pic>
        <p:nvPicPr>
          <p:cNvPr id="8" name="Picture 7">
            <a:extLst>
              <a:ext uri="{FF2B5EF4-FFF2-40B4-BE49-F238E27FC236}">
                <a16:creationId xmlns:a16="http://schemas.microsoft.com/office/drawing/2014/main" id="{597293FE-BB0F-6632-5869-5CB3F18E0D8A}"/>
              </a:ext>
            </a:extLst>
          </p:cNvPr>
          <p:cNvPicPr>
            <a:picLocks noChangeAspect="1"/>
          </p:cNvPicPr>
          <p:nvPr/>
        </p:nvPicPr>
        <p:blipFill>
          <a:blip r:embed="rId2"/>
          <a:stretch>
            <a:fillRect/>
          </a:stretch>
        </p:blipFill>
        <p:spPr>
          <a:xfrm>
            <a:off x="3154908" y="1423686"/>
            <a:ext cx="5981903" cy="3645855"/>
          </a:xfrm>
          <a:prstGeom prst="rect">
            <a:avLst/>
          </a:prstGeom>
        </p:spPr>
      </p:pic>
    </p:spTree>
    <p:extLst>
      <p:ext uri="{BB962C8B-B14F-4D97-AF65-F5344CB8AC3E}">
        <p14:creationId xmlns:p14="http://schemas.microsoft.com/office/powerpoint/2010/main" val="36344811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86098-86DA-8201-1A0F-2EF79C14B631}"/>
              </a:ext>
            </a:extLst>
          </p:cNvPr>
          <p:cNvSpPr>
            <a:spLocks noGrp="1"/>
          </p:cNvSpPr>
          <p:nvPr>
            <p:ph type="title"/>
          </p:nvPr>
        </p:nvSpPr>
        <p:spPr/>
        <p:txBody>
          <a:bodyPr/>
          <a:lstStyle/>
          <a:p>
            <a:r>
              <a:rPr lang="en-US" dirty="0"/>
              <a:t>Organization Data Is Everywhere </a:t>
            </a:r>
          </a:p>
        </p:txBody>
      </p:sp>
      <p:sp>
        <p:nvSpPr>
          <p:cNvPr id="3" name="Content Placeholder 2">
            <a:extLst>
              <a:ext uri="{FF2B5EF4-FFF2-40B4-BE49-F238E27FC236}">
                <a16:creationId xmlns:a16="http://schemas.microsoft.com/office/drawing/2014/main" id="{7CA8B11E-787C-6F7D-063C-29195ACDECDC}"/>
              </a:ext>
            </a:extLst>
          </p:cNvPr>
          <p:cNvSpPr>
            <a:spLocks noGrp="1"/>
          </p:cNvSpPr>
          <p:nvPr>
            <p:ph idx="1"/>
          </p:nvPr>
        </p:nvSpPr>
        <p:spPr>
          <a:xfrm>
            <a:off x="6096000" y="1611804"/>
            <a:ext cx="4721506" cy="4351338"/>
          </a:xfrm>
        </p:spPr>
        <p:txBody>
          <a:bodyPr>
            <a:normAutofit lnSpcReduction="10000"/>
          </a:bodyPr>
          <a:lstStyle/>
          <a:p>
            <a:r>
              <a:rPr lang="en-US" dirty="0"/>
              <a:t>Paper and online forms</a:t>
            </a:r>
          </a:p>
          <a:p>
            <a:r>
              <a:rPr lang="en-US" dirty="0"/>
              <a:t>Customer feedback</a:t>
            </a:r>
          </a:p>
          <a:p>
            <a:r>
              <a:rPr lang="en-US" dirty="0"/>
              <a:t>Call center logs</a:t>
            </a:r>
          </a:p>
          <a:p>
            <a:r>
              <a:rPr lang="en-US" dirty="0"/>
              <a:t>Call center transcripts</a:t>
            </a:r>
          </a:p>
          <a:p>
            <a:r>
              <a:rPr lang="en-US" dirty="0"/>
              <a:t>Customer visits to website</a:t>
            </a:r>
          </a:p>
          <a:p>
            <a:r>
              <a:rPr lang="en-US" dirty="0"/>
              <a:t>Customer searches</a:t>
            </a:r>
          </a:p>
          <a:p>
            <a:r>
              <a:rPr lang="en-US" dirty="0"/>
              <a:t>Customer surveys</a:t>
            </a:r>
          </a:p>
          <a:p>
            <a:r>
              <a:rPr lang="en-US" dirty="0"/>
              <a:t>Customer returns</a:t>
            </a:r>
          </a:p>
          <a:p>
            <a:r>
              <a:rPr lang="en-US" dirty="0"/>
              <a:t>Social media comments</a:t>
            </a:r>
          </a:p>
        </p:txBody>
      </p:sp>
      <p:sp>
        <p:nvSpPr>
          <p:cNvPr id="4" name="Slide Number Placeholder 3">
            <a:extLst>
              <a:ext uri="{FF2B5EF4-FFF2-40B4-BE49-F238E27FC236}">
                <a16:creationId xmlns:a16="http://schemas.microsoft.com/office/drawing/2014/main" id="{3A41B9FF-81F2-9C27-5E17-B17025FA39C7}"/>
              </a:ext>
            </a:extLst>
          </p:cNvPr>
          <p:cNvSpPr>
            <a:spLocks noGrp="1"/>
          </p:cNvSpPr>
          <p:nvPr>
            <p:ph type="sldNum" sz="quarter" idx="12"/>
          </p:nvPr>
        </p:nvSpPr>
        <p:spPr/>
        <p:txBody>
          <a:bodyPr/>
          <a:lstStyle/>
          <a:p>
            <a:fld id="{E4E17628-BB69-494D-BA8C-C14032583637}" type="slidenum">
              <a:rPr lang="en-US" smtClean="0"/>
              <a:t>10</a:t>
            </a:fld>
            <a:endParaRPr lang="en-US"/>
          </a:p>
        </p:txBody>
      </p:sp>
      <p:pic>
        <p:nvPicPr>
          <p:cNvPr id="2050" name="Picture 2" descr="Generated by DALL·E">
            <a:extLst>
              <a:ext uri="{FF2B5EF4-FFF2-40B4-BE49-F238E27FC236}">
                <a16:creationId xmlns:a16="http://schemas.microsoft.com/office/drawing/2014/main" id="{71D271FC-5546-4E5B-5463-1BC3A776534C}"/>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89722" y="1286125"/>
            <a:ext cx="5002696" cy="5002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933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CBB416D-1C21-E7B4-9995-CB41C3D1FBD6}"/>
              </a:ext>
            </a:extLst>
          </p:cNvPr>
          <p:cNvSpPr/>
          <p:nvPr/>
        </p:nvSpPr>
        <p:spPr>
          <a:xfrm>
            <a:off x="8724091" y="1672293"/>
            <a:ext cx="1530485" cy="6160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A8D5BC5-79ED-EEF9-9678-BFC0D0C1DF63}"/>
              </a:ext>
            </a:extLst>
          </p:cNvPr>
          <p:cNvSpPr/>
          <p:nvPr/>
        </p:nvSpPr>
        <p:spPr>
          <a:xfrm>
            <a:off x="8558720" y="1797764"/>
            <a:ext cx="1530485" cy="6160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089D35-F15F-57D3-0C7B-CB9ED1E106D6}"/>
              </a:ext>
            </a:extLst>
          </p:cNvPr>
          <p:cNvSpPr>
            <a:spLocks noGrp="1"/>
          </p:cNvSpPr>
          <p:nvPr>
            <p:ph type="title"/>
          </p:nvPr>
        </p:nvSpPr>
        <p:spPr/>
        <p:txBody>
          <a:bodyPr/>
          <a:lstStyle/>
          <a:p>
            <a:r>
              <a:rPr lang="en-US" dirty="0"/>
              <a:t>Analytics References Architecture</a:t>
            </a:r>
          </a:p>
        </p:txBody>
      </p:sp>
      <p:sp>
        <p:nvSpPr>
          <p:cNvPr id="3" name="Content Placeholder 2">
            <a:extLst>
              <a:ext uri="{FF2B5EF4-FFF2-40B4-BE49-F238E27FC236}">
                <a16:creationId xmlns:a16="http://schemas.microsoft.com/office/drawing/2014/main" id="{C1B66E4A-8F85-2D51-A63A-795B68DBCA51}"/>
              </a:ext>
            </a:extLst>
          </p:cNvPr>
          <p:cNvSpPr>
            <a:spLocks noGrp="1"/>
          </p:cNvSpPr>
          <p:nvPr>
            <p:ph idx="1"/>
          </p:nvPr>
        </p:nvSpPr>
        <p:spPr>
          <a:xfrm>
            <a:off x="713753" y="4923501"/>
            <a:ext cx="10515600" cy="1555637"/>
          </a:xfrm>
        </p:spPr>
        <p:txBody>
          <a:bodyPr>
            <a:normAutofit fontScale="85000" lnSpcReduction="20000"/>
          </a:bodyPr>
          <a:lstStyle/>
          <a:p>
            <a:r>
              <a:rPr lang="en-US" dirty="0"/>
              <a:t>How do we get </a:t>
            </a:r>
            <a:r>
              <a:rPr lang="en-US" b="1" dirty="0"/>
              <a:t>more</a:t>
            </a:r>
            <a:r>
              <a:rPr lang="en-US" dirty="0"/>
              <a:t> data into our </a:t>
            </a:r>
            <a:r>
              <a:rPr lang="en-US" b="1" dirty="0">
                <a:solidFill>
                  <a:srgbClr val="00B050"/>
                </a:solidFill>
              </a:rPr>
              <a:t>Analytics Data Warehouse </a:t>
            </a:r>
            <a:r>
              <a:rPr lang="en-US" b="1" dirty="0"/>
              <a:t>faster</a:t>
            </a:r>
            <a:r>
              <a:rPr lang="en-US" dirty="0"/>
              <a:t>?</a:t>
            </a:r>
          </a:p>
          <a:p>
            <a:r>
              <a:rPr lang="en-US" dirty="0"/>
              <a:t>How do we get better </a:t>
            </a:r>
            <a:r>
              <a:rPr lang="en-US" b="1" dirty="0"/>
              <a:t>reports</a:t>
            </a:r>
            <a:r>
              <a:rPr lang="en-US" dirty="0"/>
              <a:t> out of the system faster?</a:t>
            </a:r>
          </a:p>
          <a:p>
            <a:r>
              <a:rPr lang="en-US" dirty="0"/>
              <a:t>How is comparison related to traditional counting?</a:t>
            </a:r>
          </a:p>
          <a:p>
            <a:r>
              <a:rPr lang="en-US" dirty="0"/>
              <a:t>What about intelligent agents?</a:t>
            </a:r>
          </a:p>
          <a:p>
            <a:endParaRPr lang="en-US" dirty="0"/>
          </a:p>
        </p:txBody>
      </p:sp>
      <p:sp>
        <p:nvSpPr>
          <p:cNvPr id="4" name="Slide Number Placeholder 3">
            <a:extLst>
              <a:ext uri="{FF2B5EF4-FFF2-40B4-BE49-F238E27FC236}">
                <a16:creationId xmlns:a16="http://schemas.microsoft.com/office/drawing/2014/main" id="{302D6542-63FD-95B1-5B87-699D0C49747A}"/>
              </a:ext>
            </a:extLst>
          </p:cNvPr>
          <p:cNvSpPr>
            <a:spLocks noGrp="1"/>
          </p:cNvSpPr>
          <p:nvPr>
            <p:ph type="sldNum" sz="quarter" idx="12"/>
          </p:nvPr>
        </p:nvSpPr>
        <p:spPr/>
        <p:txBody>
          <a:bodyPr/>
          <a:lstStyle/>
          <a:p>
            <a:fld id="{E4E17628-BB69-494D-BA8C-C14032583637}" type="slidenum">
              <a:rPr lang="en-US" smtClean="0"/>
              <a:t>11</a:t>
            </a:fld>
            <a:endParaRPr lang="en-US"/>
          </a:p>
        </p:txBody>
      </p:sp>
      <p:sp>
        <p:nvSpPr>
          <p:cNvPr id="5" name="Can 4">
            <a:extLst>
              <a:ext uri="{FF2B5EF4-FFF2-40B4-BE49-F238E27FC236}">
                <a16:creationId xmlns:a16="http://schemas.microsoft.com/office/drawing/2014/main" id="{BD044B43-851F-88AD-E6DC-9EB5C3B82667}"/>
              </a:ext>
            </a:extLst>
          </p:cNvPr>
          <p:cNvSpPr/>
          <p:nvPr/>
        </p:nvSpPr>
        <p:spPr>
          <a:xfrm>
            <a:off x="6096000" y="1672293"/>
            <a:ext cx="1374843" cy="1106190"/>
          </a:xfrm>
          <a:prstGeom prst="can">
            <a:avLst>
              <a:gd name="adj" fmla="val 16206"/>
            </a:avLst>
          </a:prstGeom>
          <a:solidFill>
            <a:srgbClr val="56B07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Analytics</a:t>
            </a:r>
          </a:p>
          <a:p>
            <a:pPr algn="ctr"/>
            <a:r>
              <a:rPr lang="en-US" b="1" dirty="0">
                <a:solidFill>
                  <a:schemeClr val="tx1"/>
                </a:solidFill>
              </a:rPr>
              <a:t>Data Warehouse</a:t>
            </a:r>
          </a:p>
        </p:txBody>
      </p:sp>
      <p:sp>
        <p:nvSpPr>
          <p:cNvPr id="6" name="Can 5">
            <a:extLst>
              <a:ext uri="{FF2B5EF4-FFF2-40B4-BE49-F238E27FC236}">
                <a16:creationId xmlns:a16="http://schemas.microsoft.com/office/drawing/2014/main" id="{1B70AEB6-9402-4687-B240-8628094BDFA0}"/>
              </a:ext>
            </a:extLst>
          </p:cNvPr>
          <p:cNvSpPr/>
          <p:nvPr/>
        </p:nvSpPr>
        <p:spPr>
          <a:xfrm>
            <a:off x="6096000" y="2961206"/>
            <a:ext cx="1374843" cy="1106190"/>
          </a:xfrm>
          <a:prstGeom prst="can">
            <a:avLst>
              <a:gd name="adj" fmla="val 18551"/>
            </a:avLst>
          </a:prstGeom>
          <a:solidFill>
            <a:srgbClr val="56B07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Analytics Data Warehouse</a:t>
            </a:r>
          </a:p>
        </p:txBody>
      </p:sp>
      <p:sp>
        <p:nvSpPr>
          <p:cNvPr id="7" name="Can 6">
            <a:extLst>
              <a:ext uri="{FF2B5EF4-FFF2-40B4-BE49-F238E27FC236}">
                <a16:creationId xmlns:a16="http://schemas.microsoft.com/office/drawing/2014/main" id="{9CAFCEC3-76D6-3799-7EF9-0A74C1EEC6B6}"/>
              </a:ext>
            </a:extLst>
          </p:cNvPr>
          <p:cNvSpPr/>
          <p:nvPr/>
        </p:nvSpPr>
        <p:spPr>
          <a:xfrm>
            <a:off x="1474550" y="1839027"/>
            <a:ext cx="963036" cy="814360"/>
          </a:xfrm>
          <a:prstGeom prst="can">
            <a:avLst>
              <a:gd name="adj" fmla="val 16792"/>
            </a:avLst>
          </a:prstGeom>
          <a:solidFill>
            <a:srgbClr val="FF8B7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Operational</a:t>
            </a:r>
          </a:p>
          <a:p>
            <a:pPr algn="ctr"/>
            <a:r>
              <a:rPr lang="en-US" sz="1200" b="1" dirty="0">
                <a:solidFill>
                  <a:schemeClr val="tx1"/>
                </a:solidFill>
              </a:rPr>
              <a:t>Source</a:t>
            </a:r>
          </a:p>
          <a:p>
            <a:pPr algn="ctr"/>
            <a:r>
              <a:rPr lang="en-US" sz="1200" b="1" dirty="0">
                <a:solidFill>
                  <a:schemeClr val="tx1"/>
                </a:solidFill>
              </a:rPr>
              <a:t>System</a:t>
            </a:r>
          </a:p>
        </p:txBody>
      </p:sp>
      <p:sp>
        <p:nvSpPr>
          <p:cNvPr id="8" name="Can 7">
            <a:extLst>
              <a:ext uri="{FF2B5EF4-FFF2-40B4-BE49-F238E27FC236}">
                <a16:creationId xmlns:a16="http://schemas.microsoft.com/office/drawing/2014/main" id="{B8CB8271-92A4-6BB7-8955-9B314ADD51EA}"/>
              </a:ext>
            </a:extLst>
          </p:cNvPr>
          <p:cNvSpPr/>
          <p:nvPr/>
        </p:nvSpPr>
        <p:spPr>
          <a:xfrm>
            <a:off x="1474550" y="2806393"/>
            <a:ext cx="963036" cy="814360"/>
          </a:xfrm>
          <a:prstGeom prst="can">
            <a:avLst>
              <a:gd name="adj" fmla="val 16792"/>
            </a:avLst>
          </a:prstGeom>
          <a:solidFill>
            <a:srgbClr val="FF8B7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Operational</a:t>
            </a:r>
          </a:p>
          <a:p>
            <a:pPr algn="ctr"/>
            <a:r>
              <a:rPr lang="en-US" sz="1200" b="1" dirty="0">
                <a:solidFill>
                  <a:schemeClr val="tx1"/>
                </a:solidFill>
              </a:rPr>
              <a:t>Source</a:t>
            </a:r>
          </a:p>
          <a:p>
            <a:pPr algn="ctr"/>
            <a:r>
              <a:rPr lang="en-US" sz="1200" b="1" dirty="0">
                <a:solidFill>
                  <a:schemeClr val="tx1"/>
                </a:solidFill>
              </a:rPr>
              <a:t>System</a:t>
            </a:r>
          </a:p>
        </p:txBody>
      </p:sp>
      <p:sp>
        <p:nvSpPr>
          <p:cNvPr id="9" name="Can 8">
            <a:extLst>
              <a:ext uri="{FF2B5EF4-FFF2-40B4-BE49-F238E27FC236}">
                <a16:creationId xmlns:a16="http://schemas.microsoft.com/office/drawing/2014/main" id="{0106A73F-260E-CB56-6761-8B683259A693}"/>
              </a:ext>
            </a:extLst>
          </p:cNvPr>
          <p:cNvSpPr/>
          <p:nvPr/>
        </p:nvSpPr>
        <p:spPr>
          <a:xfrm>
            <a:off x="1474550" y="3766668"/>
            <a:ext cx="963036" cy="814360"/>
          </a:xfrm>
          <a:prstGeom prst="can">
            <a:avLst>
              <a:gd name="adj" fmla="val 16792"/>
            </a:avLst>
          </a:prstGeom>
          <a:solidFill>
            <a:srgbClr val="FF8B7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Operational</a:t>
            </a:r>
          </a:p>
          <a:p>
            <a:pPr algn="ctr"/>
            <a:r>
              <a:rPr lang="en-US" sz="1200" b="1" dirty="0">
                <a:solidFill>
                  <a:schemeClr val="tx1"/>
                </a:solidFill>
              </a:rPr>
              <a:t>Source</a:t>
            </a:r>
          </a:p>
          <a:p>
            <a:pPr algn="ctr"/>
            <a:r>
              <a:rPr lang="en-US" sz="1200" b="1" dirty="0">
                <a:solidFill>
                  <a:schemeClr val="tx1"/>
                </a:solidFill>
              </a:rPr>
              <a:t>System</a:t>
            </a:r>
          </a:p>
        </p:txBody>
      </p:sp>
      <p:sp>
        <p:nvSpPr>
          <p:cNvPr id="10" name="Cube 9">
            <a:extLst>
              <a:ext uri="{FF2B5EF4-FFF2-40B4-BE49-F238E27FC236}">
                <a16:creationId xmlns:a16="http://schemas.microsoft.com/office/drawing/2014/main" id="{D5BED37D-018D-A9E1-698E-B87D111C4354}"/>
              </a:ext>
            </a:extLst>
          </p:cNvPr>
          <p:cNvSpPr/>
          <p:nvPr/>
        </p:nvSpPr>
        <p:spPr>
          <a:xfrm>
            <a:off x="3042326" y="1839532"/>
            <a:ext cx="823609" cy="711685"/>
          </a:xfrm>
          <a:prstGeom prst="cube">
            <a:avLst>
              <a:gd name="adj" fmla="val 16299"/>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Change</a:t>
            </a:r>
          </a:p>
          <a:p>
            <a:pPr algn="ctr"/>
            <a:r>
              <a:rPr lang="en-US" sz="1200" dirty="0"/>
              <a:t>Data</a:t>
            </a:r>
          </a:p>
          <a:p>
            <a:pPr algn="ctr"/>
            <a:r>
              <a:rPr lang="en-US" sz="1200" dirty="0"/>
              <a:t>Capture</a:t>
            </a:r>
          </a:p>
        </p:txBody>
      </p:sp>
      <p:sp>
        <p:nvSpPr>
          <p:cNvPr id="11" name="Cube 10">
            <a:extLst>
              <a:ext uri="{FF2B5EF4-FFF2-40B4-BE49-F238E27FC236}">
                <a16:creationId xmlns:a16="http://schemas.microsoft.com/office/drawing/2014/main" id="{8FE431CB-522D-B4CF-C952-36D007C7B79D}"/>
              </a:ext>
            </a:extLst>
          </p:cNvPr>
          <p:cNvSpPr/>
          <p:nvPr/>
        </p:nvSpPr>
        <p:spPr>
          <a:xfrm>
            <a:off x="3042326" y="2795385"/>
            <a:ext cx="823609" cy="711685"/>
          </a:xfrm>
          <a:prstGeom prst="cube">
            <a:avLst>
              <a:gd name="adj" fmla="val 16299"/>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Change</a:t>
            </a:r>
          </a:p>
          <a:p>
            <a:pPr algn="ctr"/>
            <a:r>
              <a:rPr lang="en-US" sz="1200" dirty="0"/>
              <a:t>Data</a:t>
            </a:r>
          </a:p>
          <a:p>
            <a:pPr algn="ctr"/>
            <a:r>
              <a:rPr lang="en-US" sz="1200" dirty="0"/>
              <a:t>Capture</a:t>
            </a:r>
          </a:p>
        </p:txBody>
      </p:sp>
      <p:sp>
        <p:nvSpPr>
          <p:cNvPr id="12" name="Cube 11">
            <a:extLst>
              <a:ext uri="{FF2B5EF4-FFF2-40B4-BE49-F238E27FC236}">
                <a16:creationId xmlns:a16="http://schemas.microsoft.com/office/drawing/2014/main" id="{849D20D9-81C6-DD49-9520-849FA57E95C8}"/>
              </a:ext>
            </a:extLst>
          </p:cNvPr>
          <p:cNvSpPr/>
          <p:nvPr/>
        </p:nvSpPr>
        <p:spPr>
          <a:xfrm>
            <a:off x="3042326" y="3766668"/>
            <a:ext cx="823609" cy="711685"/>
          </a:xfrm>
          <a:prstGeom prst="cube">
            <a:avLst>
              <a:gd name="adj" fmla="val 16299"/>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Change</a:t>
            </a:r>
          </a:p>
          <a:p>
            <a:pPr algn="ctr"/>
            <a:r>
              <a:rPr lang="en-US" sz="1200" dirty="0"/>
              <a:t>Data</a:t>
            </a:r>
          </a:p>
          <a:p>
            <a:pPr algn="ctr"/>
            <a:r>
              <a:rPr lang="en-US" sz="1200" dirty="0"/>
              <a:t>Capture</a:t>
            </a:r>
          </a:p>
        </p:txBody>
      </p:sp>
      <p:sp>
        <p:nvSpPr>
          <p:cNvPr id="13" name="Snip Single Corner Rectangle 12">
            <a:extLst>
              <a:ext uri="{FF2B5EF4-FFF2-40B4-BE49-F238E27FC236}">
                <a16:creationId xmlns:a16="http://schemas.microsoft.com/office/drawing/2014/main" id="{871259A5-F1A2-F1AC-33A7-06BB2B30B7D6}"/>
              </a:ext>
            </a:extLst>
          </p:cNvPr>
          <p:cNvSpPr/>
          <p:nvPr/>
        </p:nvSpPr>
        <p:spPr>
          <a:xfrm>
            <a:off x="4717917" y="1839532"/>
            <a:ext cx="609600" cy="278860"/>
          </a:xfrm>
          <a:prstGeom prst="snip1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nip Single Corner Rectangle 13">
            <a:extLst>
              <a:ext uri="{FF2B5EF4-FFF2-40B4-BE49-F238E27FC236}">
                <a16:creationId xmlns:a16="http://schemas.microsoft.com/office/drawing/2014/main" id="{B4F6C6C8-E7E3-9262-C5AA-BA70300C9417}"/>
              </a:ext>
            </a:extLst>
          </p:cNvPr>
          <p:cNvSpPr/>
          <p:nvPr/>
        </p:nvSpPr>
        <p:spPr>
          <a:xfrm>
            <a:off x="4620641" y="1921553"/>
            <a:ext cx="609600" cy="278860"/>
          </a:xfrm>
          <a:prstGeom prst="snip1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nip Single Corner Rectangle 14">
            <a:extLst>
              <a:ext uri="{FF2B5EF4-FFF2-40B4-BE49-F238E27FC236}">
                <a16:creationId xmlns:a16="http://schemas.microsoft.com/office/drawing/2014/main" id="{7790C0F3-2A40-4006-1383-6BCF26AD6E63}"/>
              </a:ext>
            </a:extLst>
          </p:cNvPr>
          <p:cNvSpPr/>
          <p:nvPr/>
        </p:nvSpPr>
        <p:spPr>
          <a:xfrm>
            <a:off x="4523365" y="2013303"/>
            <a:ext cx="609600" cy="278860"/>
          </a:xfrm>
          <a:prstGeom prst="snip1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A6147CA-76D4-4518-D617-8C7B039526D8}"/>
              </a:ext>
            </a:extLst>
          </p:cNvPr>
          <p:cNvSpPr txBox="1"/>
          <p:nvPr/>
        </p:nvSpPr>
        <p:spPr>
          <a:xfrm>
            <a:off x="4170354" y="1393148"/>
            <a:ext cx="1801199" cy="369332"/>
          </a:xfrm>
          <a:prstGeom prst="rect">
            <a:avLst/>
          </a:prstGeom>
          <a:noFill/>
        </p:spPr>
        <p:txBody>
          <a:bodyPr wrap="none" rtlCol="0">
            <a:spAutoFit/>
          </a:bodyPr>
          <a:lstStyle/>
          <a:p>
            <a:r>
              <a:rPr lang="en-US" b="1" dirty="0"/>
              <a:t>Message Queues</a:t>
            </a:r>
          </a:p>
        </p:txBody>
      </p:sp>
      <p:sp>
        <p:nvSpPr>
          <p:cNvPr id="17" name="Snip Single Corner Rectangle 16">
            <a:extLst>
              <a:ext uri="{FF2B5EF4-FFF2-40B4-BE49-F238E27FC236}">
                <a16:creationId xmlns:a16="http://schemas.microsoft.com/office/drawing/2014/main" id="{C12D88AA-4035-4D15-F34D-6A4830CD8F55}"/>
              </a:ext>
            </a:extLst>
          </p:cNvPr>
          <p:cNvSpPr/>
          <p:nvPr/>
        </p:nvSpPr>
        <p:spPr>
          <a:xfrm>
            <a:off x="4759254" y="2761452"/>
            <a:ext cx="609600" cy="278860"/>
          </a:xfrm>
          <a:prstGeom prst="snip1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nip Single Corner Rectangle 17">
            <a:extLst>
              <a:ext uri="{FF2B5EF4-FFF2-40B4-BE49-F238E27FC236}">
                <a16:creationId xmlns:a16="http://schemas.microsoft.com/office/drawing/2014/main" id="{03C446F5-E2D9-B298-B49D-AFD8F37D83E7}"/>
              </a:ext>
            </a:extLst>
          </p:cNvPr>
          <p:cNvSpPr/>
          <p:nvPr/>
        </p:nvSpPr>
        <p:spPr>
          <a:xfrm>
            <a:off x="4661978" y="2843473"/>
            <a:ext cx="609600" cy="278860"/>
          </a:xfrm>
          <a:prstGeom prst="snip1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nip Single Corner Rectangle 18">
            <a:extLst>
              <a:ext uri="{FF2B5EF4-FFF2-40B4-BE49-F238E27FC236}">
                <a16:creationId xmlns:a16="http://schemas.microsoft.com/office/drawing/2014/main" id="{56ADC36A-6448-04F8-34C8-FAC158E3E651}"/>
              </a:ext>
            </a:extLst>
          </p:cNvPr>
          <p:cNvSpPr/>
          <p:nvPr/>
        </p:nvSpPr>
        <p:spPr>
          <a:xfrm>
            <a:off x="4564702" y="2935223"/>
            <a:ext cx="609600" cy="278860"/>
          </a:xfrm>
          <a:prstGeom prst="snip1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4A7CE23-8575-1670-28B5-D0721774E9FD}"/>
              </a:ext>
            </a:extLst>
          </p:cNvPr>
          <p:cNvSpPr/>
          <p:nvPr/>
        </p:nvSpPr>
        <p:spPr>
          <a:xfrm>
            <a:off x="8440366" y="1932094"/>
            <a:ext cx="1530485" cy="6160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Dashboard</a:t>
            </a:r>
          </a:p>
        </p:txBody>
      </p:sp>
      <p:sp>
        <p:nvSpPr>
          <p:cNvPr id="24" name="Snip Single Corner Rectangle 23">
            <a:extLst>
              <a:ext uri="{FF2B5EF4-FFF2-40B4-BE49-F238E27FC236}">
                <a16:creationId xmlns:a16="http://schemas.microsoft.com/office/drawing/2014/main" id="{8F922CDC-5FF1-DACE-8659-1CA807D94F9E}"/>
              </a:ext>
            </a:extLst>
          </p:cNvPr>
          <p:cNvSpPr/>
          <p:nvPr/>
        </p:nvSpPr>
        <p:spPr>
          <a:xfrm flipH="1">
            <a:off x="9134277" y="3040997"/>
            <a:ext cx="1018407" cy="888714"/>
          </a:xfrm>
          <a:prstGeom prst="snip1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Snip Single Corner Rectangle 24">
            <a:extLst>
              <a:ext uri="{FF2B5EF4-FFF2-40B4-BE49-F238E27FC236}">
                <a16:creationId xmlns:a16="http://schemas.microsoft.com/office/drawing/2014/main" id="{C7BB17C6-D05E-ACD1-3DD7-8C7F665C11E7}"/>
              </a:ext>
            </a:extLst>
          </p:cNvPr>
          <p:cNvSpPr/>
          <p:nvPr/>
        </p:nvSpPr>
        <p:spPr>
          <a:xfrm flipH="1">
            <a:off x="8946208" y="3253863"/>
            <a:ext cx="1018407" cy="888714"/>
          </a:xfrm>
          <a:prstGeom prst="snip1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Snip Single Corner Rectangle 25">
            <a:extLst>
              <a:ext uri="{FF2B5EF4-FFF2-40B4-BE49-F238E27FC236}">
                <a16:creationId xmlns:a16="http://schemas.microsoft.com/office/drawing/2014/main" id="{5B3DACB0-2CB3-FF78-D946-7BA31C7F21A9}"/>
              </a:ext>
            </a:extLst>
          </p:cNvPr>
          <p:cNvSpPr/>
          <p:nvPr/>
        </p:nvSpPr>
        <p:spPr>
          <a:xfrm flipH="1">
            <a:off x="8758139" y="3490444"/>
            <a:ext cx="1018407" cy="888714"/>
          </a:xfrm>
          <a:prstGeom prst="snip1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Snip Single Corner Rectangle 26">
            <a:extLst>
              <a:ext uri="{FF2B5EF4-FFF2-40B4-BE49-F238E27FC236}">
                <a16:creationId xmlns:a16="http://schemas.microsoft.com/office/drawing/2014/main" id="{6F89FF34-EFB3-2B23-BEF1-8D8979DEA631}"/>
              </a:ext>
            </a:extLst>
          </p:cNvPr>
          <p:cNvSpPr/>
          <p:nvPr/>
        </p:nvSpPr>
        <p:spPr>
          <a:xfrm flipH="1">
            <a:off x="8570070" y="3765622"/>
            <a:ext cx="1018407" cy="888714"/>
          </a:xfrm>
          <a:prstGeom prst="snip1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Reports</a:t>
            </a:r>
          </a:p>
        </p:txBody>
      </p:sp>
      <p:cxnSp>
        <p:nvCxnSpPr>
          <p:cNvPr id="29" name="Straight Arrow Connector 28">
            <a:extLst>
              <a:ext uri="{FF2B5EF4-FFF2-40B4-BE49-F238E27FC236}">
                <a16:creationId xmlns:a16="http://schemas.microsoft.com/office/drawing/2014/main" id="{B9BCED85-E6DB-8EBF-8CA3-7DE53C22AD74}"/>
              </a:ext>
            </a:extLst>
          </p:cNvPr>
          <p:cNvCxnSpPr>
            <a:stCxn id="7" idx="4"/>
            <a:endCxn id="10" idx="2"/>
          </p:cNvCxnSpPr>
          <p:nvPr/>
        </p:nvCxnSpPr>
        <p:spPr>
          <a:xfrm>
            <a:off x="2437586" y="2246207"/>
            <a:ext cx="604740" cy="716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2BD3346-D617-8A91-1421-4C8C44003F7F}"/>
              </a:ext>
            </a:extLst>
          </p:cNvPr>
          <p:cNvCxnSpPr>
            <a:cxnSpLocks/>
            <a:stCxn id="8" idx="4"/>
            <a:endCxn id="11" idx="2"/>
          </p:cNvCxnSpPr>
          <p:nvPr/>
        </p:nvCxnSpPr>
        <p:spPr>
          <a:xfrm flipV="1">
            <a:off x="2437586" y="3209226"/>
            <a:ext cx="604740" cy="434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4358D4E-D28D-E70F-FA01-222D1DC1E93A}"/>
              </a:ext>
            </a:extLst>
          </p:cNvPr>
          <p:cNvCxnSpPr>
            <a:cxnSpLocks/>
            <a:stCxn id="9" idx="4"/>
            <a:endCxn id="12" idx="2"/>
          </p:cNvCxnSpPr>
          <p:nvPr/>
        </p:nvCxnSpPr>
        <p:spPr>
          <a:xfrm>
            <a:off x="2437586" y="4173848"/>
            <a:ext cx="604740" cy="666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47D3674-B21F-899E-CE0F-38CC49B8D5C0}"/>
              </a:ext>
            </a:extLst>
          </p:cNvPr>
          <p:cNvCxnSpPr>
            <a:cxnSpLocks/>
            <a:stCxn id="10" idx="5"/>
            <a:endCxn id="15" idx="2"/>
          </p:cNvCxnSpPr>
          <p:nvPr/>
        </p:nvCxnSpPr>
        <p:spPr>
          <a:xfrm>
            <a:off x="3865935" y="2137376"/>
            <a:ext cx="657430" cy="1535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3F3FDA7-F5C4-E82A-4117-92D771C1BB2E}"/>
              </a:ext>
            </a:extLst>
          </p:cNvPr>
          <p:cNvCxnSpPr>
            <a:cxnSpLocks/>
            <a:stCxn id="11" idx="5"/>
            <a:endCxn id="19" idx="2"/>
          </p:cNvCxnSpPr>
          <p:nvPr/>
        </p:nvCxnSpPr>
        <p:spPr>
          <a:xfrm flipV="1">
            <a:off x="3865935" y="3074653"/>
            <a:ext cx="698767" cy="1857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Snip Single Corner Rectangle 45">
            <a:extLst>
              <a:ext uri="{FF2B5EF4-FFF2-40B4-BE49-F238E27FC236}">
                <a16:creationId xmlns:a16="http://schemas.microsoft.com/office/drawing/2014/main" id="{BF613FE3-A5BA-96E0-7074-44F3DC8FF7BE}"/>
              </a:ext>
            </a:extLst>
          </p:cNvPr>
          <p:cNvSpPr/>
          <p:nvPr/>
        </p:nvSpPr>
        <p:spPr>
          <a:xfrm>
            <a:off x="4717917" y="3760106"/>
            <a:ext cx="609600" cy="278860"/>
          </a:xfrm>
          <a:prstGeom prst="snip1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Snip Single Corner Rectangle 46">
            <a:extLst>
              <a:ext uri="{FF2B5EF4-FFF2-40B4-BE49-F238E27FC236}">
                <a16:creationId xmlns:a16="http://schemas.microsoft.com/office/drawing/2014/main" id="{053DA1DD-89C0-7676-4246-20C2F41C60C4}"/>
              </a:ext>
            </a:extLst>
          </p:cNvPr>
          <p:cNvSpPr/>
          <p:nvPr/>
        </p:nvSpPr>
        <p:spPr>
          <a:xfrm>
            <a:off x="4620641" y="3842127"/>
            <a:ext cx="609600" cy="278860"/>
          </a:xfrm>
          <a:prstGeom prst="snip1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Snip Single Corner Rectangle 47">
            <a:extLst>
              <a:ext uri="{FF2B5EF4-FFF2-40B4-BE49-F238E27FC236}">
                <a16:creationId xmlns:a16="http://schemas.microsoft.com/office/drawing/2014/main" id="{48C86F0C-248E-E37C-E58D-228571AB730D}"/>
              </a:ext>
            </a:extLst>
          </p:cNvPr>
          <p:cNvSpPr/>
          <p:nvPr/>
        </p:nvSpPr>
        <p:spPr>
          <a:xfrm>
            <a:off x="4523365" y="3933877"/>
            <a:ext cx="609600" cy="278860"/>
          </a:xfrm>
          <a:prstGeom prst="snip1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28D3B1D9-307E-E8ED-238C-995CD1AF5448}"/>
              </a:ext>
            </a:extLst>
          </p:cNvPr>
          <p:cNvCxnSpPr>
            <a:cxnSpLocks/>
            <a:stCxn id="12" idx="5"/>
            <a:endCxn id="48" idx="2"/>
          </p:cNvCxnSpPr>
          <p:nvPr/>
        </p:nvCxnSpPr>
        <p:spPr>
          <a:xfrm>
            <a:off x="3865935" y="4064512"/>
            <a:ext cx="657430" cy="879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0ABA154-E074-89D6-54EE-4ECA971188BC}"/>
              </a:ext>
            </a:extLst>
          </p:cNvPr>
          <p:cNvCxnSpPr>
            <a:cxnSpLocks/>
            <a:stCxn id="13" idx="0"/>
            <a:endCxn id="6" idx="2"/>
          </p:cNvCxnSpPr>
          <p:nvPr/>
        </p:nvCxnSpPr>
        <p:spPr>
          <a:xfrm>
            <a:off x="5327517" y="1978962"/>
            <a:ext cx="768483" cy="15353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C463125-DFD7-582F-FF78-9178E9ECF004}"/>
              </a:ext>
            </a:extLst>
          </p:cNvPr>
          <p:cNvCxnSpPr>
            <a:cxnSpLocks/>
            <a:stCxn id="17" idx="0"/>
            <a:endCxn id="6" idx="2"/>
          </p:cNvCxnSpPr>
          <p:nvPr/>
        </p:nvCxnSpPr>
        <p:spPr>
          <a:xfrm>
            <a:off x="5368854" y="2900882"/>
            <a:ext cx="727146" cy="613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9444B67-A1B1-4D4A-1D6C-488D721D8769}"/>
              </a:ext>
            </a:extLst>
          </p:cNvPr>
          <p:cNvCxnSpPr>
            <a:cxnSpLocks/>
            <a:stCxn id="46" idx="0"/>
            <a:endCxn id="6" idx="2"/>
          </p:cNvCxnSpPr>
          <p:nvPr/>
        </p:nvCxnSpPr>
        <p:spPr>
          <a:xfrm flipV="1">
            <a:off x="5327517" y="3514301"/>
            <a:ext cx="768483" cy="38523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E558D254-A634-96B0-30F7-D515E7432345}"/>
              </a:ext>
            </a:extLst>
          </p:cNvPr>
          <p:cNvCxnSpPr>
            <a:cxnSpLocks/>
            <a:stCxn id="13" idx="0"/>
            <a:endCxn id="5" idx="2"/>
          </p:cNvCxnSpPr>
          <p:nvPr/>
        </p:nvCxnSpPr>
        <p:spPr>
          <a:xfrm>
            <a:off x="5327517" y="1978962"/>
            <a:ext cx="768483" cy="24642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ABEB668-2C88-F68F-08D0-6802CF0C1601}"/>
              </a:ext>
            </a:extLst>
          </p:cNvPr>
          <p:cNvCxnSpPr>
            <a:cxnSpLocks/>
            <a:stCxn id="5" idx="4"/>
            <a:endCxn id="21" idx="1"/>
          </p:cNvCxnSpPr>
          <p:nvPr/>
        </p:nvCxnSpPr>
        <p:spPr>
          <a:xfrm>
            <a:off x="7470843" y="2225388"/>
            <a:ext cx="969523" cy="147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12F9217-F604-1893-0298-73499E9992F8}"/>
              </a:ext>
            </a:extLst>
          </p:cNvPr>
          <p:cNvCxnSpPr>
            <a:cxnSpLocks/>
            <a:stCxn id="6" idx="4"/>
            <a:endCxn id="27" idx="0"/>
          </p:cNvCxnSpPr>
          <p:nvPr/>
        </p:nvCxnSpPr>
        <p:spPr>
          <a:xfrm>
            <a:off x="7470843" y="3514301"/>
            <a:ext cx="1099227" cy="69567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E2109BC7-F305-9CCA-6285-3A8E90317079}"/>
              </a:ext>
            </a:extLst>
          </p:cNvPr>
          <p:cNvCxnSpPr>
            <a:cxnSpLocks/>
            <a:stCxn id="17" idx="0"/>
            <a:endCxn id="5" idx="2"/>
          </p:cNvCxnSpPr>
          <p:nvPr/>
        </p:nvCxnSpPr>
        <p:spPr>
          <a:xfrm flipV="1">
            <a:off x="5368854" y="2225388"/>
            <a:ext cx="727146" cy="67549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FB232A5A-4606-E6AF-2AD3-0D8A37235495}"/>
              </a:ext>
            </a:extLst>
          </p:cNvPr>
          <p:cNvCxnSpPr>
            <a:cxnSpLocks/>
            <a:stCxn id="6" idx="4"/>
          </p:cNvCxnSpPr>
          <p:nvPr/>
        </p:nvCxnSpPr>
        <p:spPr>
          <a:xfrm flipV="1">
            <a:off x="7470843" y="2413832"/>
            <a:ext cx="969523" cy="110046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21000C81-5AF3-611D-055A-608B17A4BE94}"/>
              </a:ext>
            </a:extLst>
          </p:cNvPr>
          <p:cNvCxnSpPr>
            <a:cxnSpLocks/>
            <a:stCxn id="5" idx="4"/>
          </p:cNvCxnSpPr>
          <p:nvPr/>
        </p:nvCxnSpPr>
        <p:spPr>
          <a:xfrm>
            <a:off x="7470843" y="2225388"/>
            <a:ext cx="1287296" cy="139536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FD311C80-189F-1C83-DD55-910DF63D03E1}"/>
              </a:ext>
            </a:extLst>
          </p:cNvPr>
          <p:cNvSpPr txBox="1"/>
          <p:nvPr/>
        </p:nvSpPr>
        <p:spPr>
          <a:xfrm>
            <a:off x="5874691" y="4128201"/>
            <a:ext cx="1796374" cy="646331"/>
          </a:xfrm>
          <a:prstGeom prst="rect">
            <a:avLst/>
          </a:prstGeom>
          <a:noFill/>
        </p:spPr>
        <p:txBody>
          <a:bodyPr wrap="square" rtlCol="0">
            <a:spAutoFit/>
          </a:bodyPr>
          <a:lstStyle/>
          <a:p>
            <a:pPr algn="ctr"/>
            <a:r>
              <a:rPr lang="en-US" dirty="0"/>
              <a:t>focus on counting items</a:t>
            </a:r>
          </a:p>
        </p:txBody>
      </p:sp>
    </p:spTree>
    <p:extLst>
      <p:ext uri="{BB962C8B-B14F-4D97-AF65-F5344CB8AC3E}">
        <p14:creationId xmlns:p14="http://schemas.microsoft.com/office/powerpoint/2010/main" val="3741094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C08F2-A845-72E9-C70D-A0CFE2967393}"/>
              </a:ext>
            </a:extLst>
          </p:cNvPr>
          <p:cNvSpPr>
            <a:spLocks noGrp="1"/>
          </p:cNvSpPr>
          <p:nvPr>
            <p:ph type="title"/>
          </p:nvPr>
        </p:nvSpPr>
        <p:spPr/>
        <p:txBody>
          <a:bodyPr/>
          <a:lstStyle/>
          <a:p>
            <a:r>
              <a:rPr lang="en-US" dirty="0"/>
              <a:t>Summary of Tasks</a:t>
            </a:r>
          </a:p>
        </p:txBody>
      </p:sp>
      <p:sp>
        <p:nvSpPr>
          <p:cNvPr id="3" name="Content Placeholder 2">
            <a:extLst>
              <a:ext uri="{FF2B5EF4-FFF2-40B4-BE49-F238E27FC236}">
                <a16:creationId xmlns:a16="http://schemas.microsoft.com/office/drawing/2014/main" id="{F6DFE8CE-7DC5-B3D4-91F9-207C119DE4FE}"/>
              </a:ext>
            </a:extLst>
          </p:cNvPr>
          <p:cNvSpPr>
            <a:spLocks noGrp="1"/>
          </p:cNvSpPr>
          <p:nvPr>
            <p:ph idx="1"/>
          </p:nvPr>
        </p:nvSpPr>
        <p:spPr>
          <a:xfrm>
            <a:off x="5174972" y="1382416"/>
            <a:ext cx="6302044" cy="4351338"/>
          </a:xfrm>
        </p:spPr>
        <p:txBody>
          <a:bodyPr>
            <a:normAutofit fontScale="92500" lnSpcReduction="10000"/>
          </a:bodyPr>
          <a:lstStyle/>
          <a:p>
            <a:r>
              <a:rPr lang="en-US" dirty="0"/>
              <a:t>Free-form text to machine-readable data</a:t>
            </a:r>
          </a:p>
          <a:p>
            <a:r>
              <a:rPr lang="en-US" dirty="0"/>
              <a:t>Stories, Acceptance Test Plans</a:t>
            </a:r>
          </a:p>
          <a:p>
            <a:r>
              <a:rPr lang="en-US" dirty="0"/>
              <a:t>Generate code</a:t>
            </a:r>
          </a:p>
          <a:p>
            <a:r>
              <a:rPr lang="en-US" dirty="0"/>
              <a:t>Generate test cases and synthetic data</a:t>
            </a:r>
          </a:p>
          <a:p>
            <a:r>
              <a:rPr lang="en-US" dirty="0"/>
              <a:t>Generate sample models</a:t>
            </a:r>
          </a:p>
          <a:p>
            <a:r>
              <a:rPr lang="en-US" dirty="0"/>
              <a:t>Populate models</a:t>
            </a:r>
          </a:p>
          <a:p>
            <a:r>
              <a:rPr lang="en-US" dirty="0"/>
              <a:t>Generate analytics queries</a:t>
            </a:r>
          </a:p>
          <a:p>
            <a:r>
              <a:rPr lang="en-US" dirty="0"/>
              <a:t>Generate dashboards</a:t>
            </a:r>
          </a:p>
          <a:p>
            <a:r>
              <a:rPr lang="en-US" dirty="0"/>
              <a:t>Generate reports</a:t>
            </a:r>
          </a:p>
        </p:txBody>
      </p:sp>
      <p:sp>
        <p:nvSpPr>
          <p:cNvPr id="4" name="Slide Number Placeholder 3">
            <a:extLst>
              <a:ext uri="{FF2B5EF4-FFF2-40B4-BE49-F238E27FC236}">
                <a16:creationId xmlns:a16="http://schemas.microsoft.com/office/drawing/2014/main" id="{FC41EFEB-B226-F2D5-EC6C-72D6AA11B666}"/>
              </a:ext>
            </a:extLst>
          </p:cNvPr>
          <p:cNvSpPr>
            <a:spLocks noGrp="1"/>
          </p:cNvSpPr>
          <p:nvPr>
            <p:ph type="sldNum" sz="quarter" idx="12"/>
          </p:nvPr>
        </p:nvSpPr>
        <p:spPr/>
        <p:txBody>
          <a:bodyPr/>
          <a:lstStyle/>
          <a:p>
            <a:fld id="{E4E17628-BB69-494D-BA8C-C14032583637}" type="slidenum">
              <a:rPr lang="en-US" smtClean="0"/>
              <a:t>12</a:t>
            </a:fld>
            <a:endParaRPr lang="en-US"/>
          </a:p>
        </p:txBody>
      </p:sp>
      <p:pic>
        <p:nvPicPr>
          <p:cNvPr id="3074" name="Picture 2" descr="Generated by DALL·E">
            <a:extLst>
              <a:ext uri="{FF2B5EF4-FFF2-40B4-BE49-F238E27FC236}">
                <a16:creationId xmlns:a16="http://schemas.microsoft.com/office/drawing/2014/main" id="{26DE1D0A-1330-0899-F905-62C0FD59ADC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89722" y="1481417"/>
            <a:ext cx="3895165" cy="389516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4957922-9B72-C65B-FEFA-3EFEF4AD31CF}"/>
              </a:ext>
            </a:extLst>
          </p:cNvPr>
          <p:cNvSpPr/>
          <p:nvPr/>
        </p:nvSpPr>
        <p:spPr>
          <a:xfrm rot="1981363">
            <a:off x="3904892" y="2054396"/>
            <a:ext cx="645459" cy="51771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512A3C4-AEE2-3E66-5C65-1DEC7902E991}"/>
              </a:ext>
            </a:extLst>
          </p:cNvPr>
          <p:cNvSpPr txBox="1"/>
          <p:nvPr/>
        </p:nvSpPr>
        <p:spPr>
          <a:xfrm>
            <a:off x="2787241" y="1689501"/>
            <a:ext cx="1877437" cy="461665"/>
          </a:xfrm>
          <a:prstGeom prst="rect">
            <a:avLst/>
          </a:prstGeom>
          <a:noFill/>
        </p:spPr>
        <p:txBody>
          <a:bodyPr wrap="none" rtlCol="0">
            <a:spAutoFit/>
          </a:bodyPr>
          <a:lstStyle/>
          <a:p>
            <a:r>
              <a:rPr lang="en-US" sz="2400" b="1" dirty="0">
                <a:solidFill>
                  <a:srgbClr val="FF0000"/>
                </a:solidFill>
                <a:latin typeface="Helvetica" pitchFamily="2" charset="0"/>
              </a:rPr>
              <a:t>Super Fast!</a:t>
            </a:r>
          </a:p>
        </p:txBody>
      </p:sp>
      <p:sp>
        <p:nvSpPr>
          <p:cNvPr id="7" name="TextBox 6">
            <a:extLst>
              <a:ext uri="{FF2B5EF4-FFF2-40B4-BE49-F238E27FC236}">
                <a16:creationId xmlns:a16="http://schemas.microsoft.com/office/drawing/2014/main" id="{8F821378-F7A9-41E6-CE43-09ED01C836A4}"/>
              </a:ext>
            </a:extLst>
          </p:cNvPr>
          <p:cNvSpPr txBox="1"/>
          <p:nvPr/>
        </p:nvSpPr>
        <p:spPr>
          <a:xfrm>
            <a:off x="589722" y="5971617"/>
            <a:ext cx="10811036" cy="400110"/>
          </a:xfrm>
          <a:prstGeom prst="rect">
            <a:avLst/>
          </a:prstGeom>
          <a:noFill/>
        </p:spPr>
        <p:txBody>
          <a:bodyPr wrap="none" rtlCol="0">
            <a:spAutoFit/>
          </a:bodyPr>
          <a:lstStyle/>
          <a:p>
            <a:r>
              <a:rPr lang="en-US" sz="2000" b="1" dirty="0"/>
              <a:t>Common theme: </a:t>
            </a:r>
            <a:r>
              <a:rPr lang="en-US" sz="2000" dirty="0"/>
              <a:t>All the tools and processes used to build better analytics workflows will be impacted.</a:t>
            </a:r>
          </a:p>
        </p:txBody>
      </p:sp>
    </p:spTree>
    <p:extLst>
      <p:ext uri="{BB962C8B-B14F-4D97-AF65-F5344CB8AC3E}">
        <p14:creationId xmlns:p14="http://schemas.microsoft.com/office/powerpoint/2010/main" val="820197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8CE26-CB64-7446-4361-A8FB758FA256}"/>
              </a:ext>
            </a:extLst>
          </p:cNvPr>
          <p:cNvSpPr>
            <a:spLocks noGrp="1"/>
          </p:cNvSpPr>
          <p:nvPr>
            <p:ph type="title"/>
          </p:nvPr>
        </p:nvSpPr>
        <p:spPr/>
        <p:txBody>
          <a:bodyPr/>
          <a:lstStyle/>
          <a:p>
            <a:r>
              <a:rPr lang="en-US" dirty="0"/>
              <a:t>Include “Shift Left” Tasks</a:t>
            </a:r>
          </a:p>
        </p:txBody>
      </p:sp>
      <p:sp>
        <p:nvSpPr>
          <p:cNvPr id="3" name="Content Placeholder 2">
            <a:extLst>
              <a:ext uri="{FF2B5EF4-FFF2-40B4-BE49-F238E27FC236}">
                <a16:creationId xmlns:a16="http://schemas.microsoft.com/office/drawing/2014/main" id="{24D76CDD-3332-056E-463C-FCB66C3B65D5}"/>
              </a:ext>
            </a:extLst>
          </p:cNvPr>
          <p:cNvSpPr>
            <a:spLocks noGrp="1"/>
          </p:cNvSpPr>
          <p:nvPr>
            <p:ph idx="1"/>
          </p:nvPr>
        </p:nvSpPr>
        <p:spPr>
          <a:xfrm>
            <a:off x="589722" y="4814262"/>
            <a:ext cx="10822021" cy="1454524"/>
          </a:xfrm>
        </p:spPr>
        <p:txBody>
          <a:bodyPr>
            <a:normAutofit fontScale="77500" lnSpcReduction="20000"/>
          </a:bodyPr>
          <a:lstStyle/>
          <a:p>
            <a:r>
              <a:rPr lang="en-US" b="1" dirty="0"/>
              <a:t>Left:</a:t>
            </a:r>
            <a:r>
              <a:rPr lang="en-US" dirty="0"/>
              <a:t> everything we do before we release code – </a:t>
            </a:r>
            <a:r>
              <a:rPr lang="en-US" b="1" dirty="0"/>
              <a:t>what</a:t>
            </a:r>
            <a:r>
              <a:rPr lang="en-US" dirty="0"/>
              <a:t> we are build</a:t>
            </a:r>
          </a:p>
          <a:p>
            <a:r>
              <a:rPr lang="en-US" b="1" dirty="0"/>
              <a:t>Right:</a:t>
            </a:r>
            <a:r>
              <a:rPr lang="en-US" dirty="0"/>
              <a:t> everything we do after we deploy code – </a:t>
            </a:r>
            <a:r>
              <a:rPr lang="en-US" b="1" dirty="0"/>
              <a:t>how</a:t>
            </a:r>
            <a:r>
              <a:rPr lang="en-US" dirty="0"/>
              <a:t> we are deploying</a:t>
            </a:r>
          </a:p>
          <a:p>
            <a:r>
              <a:rPr lang="en-US" dirty="0"/>
              <a:t>Generative AI allows fewer developers to do more tasks keeping teams smaller</a:t>
            </a:r>
          </a:p>
          <a:p>
            <a:r>
              <a:rPr lang="en-US" dirty="0"/>
              <a:t>Smaller teams mean less communication overhead and fewer meetings</a:t>
            </a:r>
          </a:p>
        </p:txBody>
      </p:sp>
      <p:sp>
        <p:nvSpPr>
          <p:cNvPr id="4" name="Slide Number Placeholder 3">
            <a:extLst>
              <a:ext uri="{FF2B5EF4-FFF2-40B4-BE49-F238E27FC236}">
                <a16:creationId xmlns:a16="http://schemas.microsoft.com/office/drawing/2014/main" id="{272419B2-36B8-616F-2D1F-F4EE79572D13}"/>
              </a:ext>
            </a:extLst>
          </p:cNvPr>
          <p:cNvSpPr>
            <a:spLocks noGrp="1"/>
          </p:cNvSpPr>
          <p:nvPr>
            <p:ph type="sldNum" sz="quarter" idx="12"/>
          </p:nvPr>
        </p:nvSpPr>
        <p:spPr/>
        <p:txBody>
          <a:bodyPr/>
          <a:lstStyle/>
          <a:p>
            <a:fld id="{E4E17628-BB69-494D-BA8C-C14032583637}" type="slidenum">
              <a:rPr lang="en-US" smtClean="0"/>
              <a:t>13</a:t>
            </a:fld>
            <a:endParaRPr lang="en-US"/>
          </a:p>
        </p:txBody>
      </p:sp>
      <p:pic>
        <p:nvPicPr>
          <p:cNvPr id="6146" name="Picture 2" descr="Shift left vs shift right: A DevOps mystery solved">
            <a:extLst>
              <a:ext uri="{FF2B5EF4-FFF2-40B4-BE49-F238E27FC236}">
                <a16:creationId xmlns:a16="http://schemas.microsoft.com/office/drawing/2014/main" id="{ECBD2FE1-06B8-2817-9C09-C5AEBDF6DFA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00051" y="1316476"/>
            <a:ext cx="6057090" cy="3407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17917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FE505-D5C6-E566-D9C4-45964335A1BE}"/>
              </a:ext>
            </a:extLst>
          </p:cNvPr>
          <p:cNvSpPr>
            <a:spLocks noGrp="1"/>
          </p:cNvSpPr>
          <p:nvPr>
            <p:ph type="title"/>
          </p:nvPr>
        </p:nvSpPr>
        <p:spPr/>
        <p:txBody>
          <a:bodyPr>
            <a:noAutofit/>
          </a:bodyPr>
          <a:lstStyle/>
          <a:p>
            <a:r>
              <a:rPr lang="en-US" sz="3600" dirty="0"/>
              <a:t>Open AI ChatGPT Advanced Data Analytics</a:t>
            </a:r>
          </a:p>
        </p:txBody>
      </p:sp>
      <p:sp>
        <p:nvSpPr>
          <p:cNvPr id="3" name="Content Placeholder 2">
            <a:extLst>
              <a:ext uri="{FF2B5EF4-FFF2-40B4-BE49-F238E27FC236}">
                <a16:creationId xmlns:a16="http://schemas.microsoft.com/office/drawing/2014/main" id="{B035F079-DF71-26A8-3FC1-60DB41EEC675}"/>
              </a:ext>
            </a:extLst>
          </p:cNvPr>
          <p:cNvSpPr>
            <a:spLocks noGrp="1"/>
          </p:cNvSpPr>
          <p:nvPr>
            <p:ph idx="1"/>
          </p:nvPr>
        </p:nvSpPr>
        <p:spPr>
          <a:xfrm>
            <a:off x="589722" y="1526049"/>
            <a:ext cx="3713629" cy="1619247"/>
          </a:xfrm>
        </p:spPr>
        <p:txBody>
          <a:bodyPr/>
          <a:lstStyle/>
          <a:p>
            <a:pPr marL="0" indent="0">
              <a:buNone/>
            </a:pPr>
            <a:r>
              <a:rPr lang="en-US" dirty="0"/>
              <a:t>Steps</a:t>
            </a:r>
          </a:p>
          <a:p>
            <a:pPr marL="514350" indent="-514350">
              <a:buFont typeface="+mj-lt"/>
              <a:buAutoNum type="arabicPeriod"/>
            </a:pPr>
            <a:r>
              <a:rPr lang="en-US" dirty="0"/>
              <a:t>Upload CSV Data</a:t>
            </a:r>
          </a:p>
          <a:p>
            <a:pPr marL="514350" indent="-514350">
              <a:buFont typeface="+mj-lt"/>
              <a:buAutoNum type="arabicPeriod"/>
            </a:pPr>
            <a:r>
              <a:rPr lang="en-US" dirty="0"/>
              <a:t>Ask for insights</a:t>
            </a:r>
          </a:p>
        </p:txBody>
      </p:sp>
      <p:sp>
        <p:nvSpPr>
          <p:cNvPr id="4" name="Slide Number Placeholder 3">
            <a:extLst>
              <a:ext uri="{FF2B5EF4-FFF2-40B4-BE49-F238E27FC236}">
                <a16:creationId xmlns:a16="http://schemas.microsoft.com/office/drawing/2014/main" id="{D413420B-EBEA-DA20-01C6-FEA6018D2CDF}"/>
              </a:ext>
            </a:extLst>
          </p:cNvPr>
          <p:cNvSpPr>
            <a:spLocks noGrp="1"/>
          </p:cNvSpPr>
          <p:nvPr>
            <p:ph type="sldNum" sz="quarter" idx="12"/>
          </p:nvPr>
        </p:nvSpPr>
        <p:spPr/>
        <p:txBody>
          <a:bodyPr/>
          <a:lstStyle/>
          <a:p>
            <a:fld id="{E4E17628-BB69-494D-BA8C-C14032583637}" type="slidenum">
              <a:rPr lang="en-US" smtClean="0"/>
              <a:t>14</a:t>
            </a:fld>
            <a:endParaRPr lang="en-US"/>
          </a:p>
        </p:txBody>
      </p:sp>
      <p:sp>
        <p:nvSpPr>
          <p:cNvPr id="5" name="TextBox 4">
            <a:extLst>
              <a:ext uri="{FF2B5EF4-FFF2-40B4-BE49-F238E27FC236}">
                <a16:creationId xmlns:a16="http://schemas.microsoft.com/office/drawing/2014/main" id="{5A06D7C7-63F4-6490-E8E0-616E55E2877A}"/>
              </a:ext>
            </a:extLst>
          </p:cNvPr>
          <p:cNvSpPr txBox="1"/>
          <p:nvPr/>
        </p:nvSpPr>
        <p:spPr>
          <a:xfrm>
            <a:off x="4820771" y="1450701"/>
            <a:ext cx="6535892" cy="1477328"/>
          </a:xfrm>
          <a:prstGeom prst="rect">
            <a:avLst/>
          </a:prstGeom>
          <a:noFill/>
        </p:spPr>
        <p:txBody>
          <a:bodyPr wrap="none" rtlCol="0">
            <a:spAutoFit/>
          </a:bodyPr>
          <a:lstStyle/>
          <a:p>
            <a:r>
              <a:rPr lang="en-US" dirty="0"/>
              <a:t>Why is healthcare so expensive in the US?</a:t>
            </a:r>
          </a:p>
          <a:p>
            <a:endParaRPr lang="en-US" dirty="0"/>
          </a:p>
          <a:p>
            <a:pPr marL="342900" indent="-342900">
              <a:buAutoNum type="arabicPeriod"/>
            </a:pPr>
            <a:r>
              <a:rPr lang="en-US" dirty="0"/>
              <a:t>Upload CSV files life expectancy and healthcare costs by country</a:t>
            </a:r>
          </a:p>
          <a:p>
            <a:pPr marL="342900" indent="-342900">
              <a:buAutoNum type="arabicPeriod"/>
            </a:pPr>
            <a:r>
              <a:rPr lang="en-US" dirty="0"/>
              <a:t>Ask it to analyze data, find root causes and suggest solutions</a:t>
            </a:r>
          </a:p>
          <a:p>
            <a:pPr marL="342900" indent="-342900">
              <a:buAutoNum type="arabicPeriod"/>
            </a:pPr>
            <a:endParaRPr lang="en-US" dirty="0"/>
          </a:p>
        </p:txBody>
      </p:sp>
      <p:pic>
        <p:nvPicPr>
          <p:cNvPr id="6" name="Picture 5">
            <a:extLst>
              <a:ext uri="{FF2B5EF4-FFF2-40B4-BE49-F238E27FC236}">
                <a16:creationId xmlns:a16="http://schemas.microsoft.com/office/drawing/2014/main" id="{5852E2A7-7792-327F-A74A-C8190DA5252B}"/>
              </a:ext>
            </a:extLst>
          </p:cNvPr>
          <p:cNvPicPr>
            <a:picLocks noChangeAspect="1"/>
          </p:cNvPicPr>
          <p:nvPr/>
        </p:nvPicPr>
        <p:blipFill>
          <a:blip r:embed="rId2"/>
          <a:stretch>
            <a:fillRect/>
          </a:stretch>
        </p:blipFill>
        <p:spPr>
          <a:xfrm>
            <a:off x="1137023" y="3892924"/>
            <a:ext cx="3302000" cy="1358900"/>
          </a:xfrm>
          <a:prstGeom prst="rect">
            <a:avLst/>
          </a:prstGeom>
        </p:spPr>
      </p:pic>
      <p:sp>
        <p:nvSpPr>
          <p:cNvPr id="7" name="TextBox 6">
            <a:extLst>
              <a:ext uri="{FF2B5EF4-FFF2-40B4-BE49-F238E27FC236}">
                <a16:creationId xmlns:a16="http://schemas.microsoft.com/office/drawing/2014/main" id="{07FB3374-4639-D2BB-7B7D-0664CDFAC152}"/>
              </a:ext>
            </a:extLst>
          </p:cNvPr>
          <p:cNvSpPr txBox="1"/>
          <p:nvPr/>
        </p:nvSpPr>
        <p:spPr>
          <a:xfrm>
            <a:off x="998564" y="6324947"/>
            <a:ext cx="9509847" cy="369332"/>
          </a:xfrm>
          <a:prstGeom prst="rect">
            <a:avLst/>
          </a:prstGeom>
          <a:noFill/>
        </p:spPr>
        <p:txBody>
          <a:bodyPr wrap="none" rtlCol="0">
            <a:spAutoFit/>
          </a:bodyPr>
          <a:lstStyle/>
          <a:p>
            <a:r>
              <a:rPr lang="en-US" dirty="0"/>
              <a:t>https://dmccreary.medium.com/asking-ai-about-lowering-healthcare-costs-in-the-us-7224b4f958cc</a:t>
            </a:r>
          </a:p>
        </p:txBody>
      </p:sp>
      <p:pic>
        <p:nvPicPr>
          <p:cNvPr id="4098" name="Picture 2">
            <a:extLst>
              <a:ext uri="{FF2B5EF4-FFF2-40B4-BE49-F238E27FC236}">
                <a16:creationId xmlns:a16="http://schemas.microsoft.com/office/drawing/2014/main" id="{B7EDBABD-1BE1-1C6F-594F-D45BC5546F2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65851" y="2777912"/>
            <a:ext cx="4774256" cy="3185111"/>
          </a:xfrm>
          <a:prstGeom prst="rect">
            <a:avLst/>
          </a:prstGeom>
          <a:noFill/>
          <a:extLst>
            <a:ext uri="{909E8E84-426E-40DD-AFC4-6F175D3DCCD1}">
              <a14:hiddenFill xmlns:a14="http://schemas.microsoft.com/office/drawing/2010/main">
                <a:solidFill>
                  <a:srgbClr val="FFFFFF"/>
                </a:solidFill>
              </a14:hiddenFill>
            </a:ext>
          </a:extLst>
        </p:spPr>
      </p:pic>
      <p:sp>
        <p:nvSpPr>
          <p:cNvPr id="8" name="Down Arrow 7">
            <a:extLst>
              <a:ext uri="{FF2B5EF4-FFF2-40B4-BE49-F238E27FC236}">
                <a16:creationId xmlns:a16="http://schemas.microsoft.com/office/drawing/2014/main" id="{3CB138CE-C4EB-A019-5ABA-528D838870D8}"/>
              </a:ext>
            </a:extLst>
          </p:cNvPr>
          <p:cNvSpPr/>
          <p:nvPr/>
        </p:nvSpPr>
        <p:spPr>
          <a:xfrm rot="17663741">
            <a:off x="9154595" y="3490346"/>
            <a:ext cx="300610" cy="746312"/>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6562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FC864-4DD9-1D65-0B16-7B8352A909FD}"/>
              </a:ext>
            </a:extLst>
          </p:cNvPr>
          <p:cNvSpPr>
            <a:spLocks noGrp="1"/>
          </p:cNvSpPr>
          <p:nvPr>
            <p:ph type="title"/>
          </p:nvPr>
        </p:nvSpPr>
        <p:spPr/>
        <p:txBody>
          <a:bodyPr/>
          <a:lstStyle/>
          <a:p>
            <a:r>
              <a:rPr lang="en-US" dirty="0"/>
              <a:t>From Analysis to Strategy</a:t>
            </a:r>
          </a:p>
        </p:txBody>
      </p:sp>
      <p:sp>
        <p:nvSpPr>
          <p:cNvPr id="3" name="Content Placeholder 2">
            <a:extLst>
              <a:ext uri="{FF2B5EF4-FFF2-40B4-BE49-F238E27FC236}">
                <a16:creationId xmlns:a16="http://schemas.microsoft.com/office/drawing/2014/main" id="{0B4712F2-D7D3-EBC0-F57E-6C5540E7BAE1}"/>
              </a:ext>
            </a:extLst>
          </p:cNvPr>
          <p:cNvSpPr>
            <a:spLocks noGrp="1"/>
          </p:cNvSpPr>
          <p:nvPr>
            <p:ph idx="1"/>
          </p:nvPr>
        </p:nvSpPr>
        <p:spPr>
          <a:xfrm>
            <a:off x="744071" y="6010057"/>
            <a:ext cx="10515600" cy="581340"/>
          </a:xfrm>
        </p:spPr>
        <p:txBody>
          <a:bodyPr/>
          <a:lstStyle/>
          <a:p>
            <a:pPr marL="0" indent="0">
              <a:buNone/>
            </a:pPr>
            <a:r>
              <a:rPr lang="en-US" dirty="0"/>
              <a:t>Generative AI is more than just generating code!</a:t>
            </a:r>
          </a:p>
        </p:txBody>
      </p:sp>
      <p:sp>
        <p:nvSpPr>
          <p:cNvPr id="4" name="Slide Number Placeholder 3">
            <a:extLst>
              <a:ext uri="{FF2B5EF4-FFF2-40B4-BE49-F238E27FC236}">
                <a16:creationId xmlns:a16="http://schemas.microsoft.com/office/drawing/2014/main" id="{C6A857DC-7DD6-B64F-688E-E678BC22712D}"/>
              </a:ext>
            </a:extLst>
          </p:cNvPr>
          <p:cNvSpPr>
            <a:spLocks noGrp="1"/>
          </p:cNvSpPr>
          <p:nvPr>
            <p:ph type="sldNum" sz="quarter" idx="12"/>
          </p:nvPr>
        </p:nvSpPr>
        <p:spPr/>
        <p:txBody>
          <a:bodyPr/>
          <a:lstStyle/>
          <a:p>
            <a:fld id="{E4E17628-BB69-494D-BA8C-C14032583637}" type="slidenum">
              <a:rPr lang="en-US" smtClean="0"/>
              <a:t>15</a:t>
            </a:fld>
            <a:endParaRPr lang="en-US"/>
          </a:p>
        </p:txBody>
      </p:sp>
      <p:sp>
        <p:nvSpPr>
          <p:cNvPr id="5" name="Oval 4">
            <a:extLst>
              <a:ext uri="{FF2B5EF4-FFF2-40B4-BE49-F238E27FC236}">
                <a16:creationId xmlns:a16="http://schemas.microsoft.com/office/drawing/2014/main" id="{2CCD8649-957F-744C-81AA-14E08E515D38}"/>
              </a:ext>
            </a:extLst>
          </p:cNvPr>
          <p:cNvSpPr/>
          <p:nvPr/>
        </p:nvSpPr>
        <p:spPr>
          <a:xfrm>
            <a:off x="589722" y="1286183"/>
            <a:ext cx="2279277" cy="1499347"/>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Why is Healthcare Expensive in the US?</a:t>
            </a:r>
          </a:p>
        </p:txBody>
      </p:sp>
      <p:sp>
        <p:nvSpPr>
          <p:cNvPr id="6" name="Oval 5">
            <a:extLst>
              <a:ext uri="{FF2B5EF4-FFF2-40B4-BE49-F238E27FC236}">
                <a16:creationId xmlns:a16="http://schemas.microsoft.com/office/drawing/2014/main" id="{BA4489BF-8B97-AE8C-7C25-AD1B006F8134}"/>
              </a:ext>
            </a:extLst>
          </p:cNvPr>
          <p:cNvSpPr/>
          <p:nvPr/>
        </p:nvSpPr>
        <p:spPr>
          <a:xfrm>
            <a:off x="3891462" y="1472103"/>
            <a:ext cx="1857643" cy="1313427"/>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Root Cause</a:t>
            </a:r>
          </a:p>
          <a:p>
            <a:pPr algn="ctr"/>
            <a:r>
              <a:rPr lang="en-US" dirty="0"/>
              <a:t>Analysis</a:t>
            </a:r>
          </a:p>
        </p:txBody>
      </p:sp>
      <p:sp>
        <p:nvSpPr>
          <p:cNvPr id="7" name="Oval 6">
            <a:extLst>
              <a:ext uri="{FF2B5EF4-FFF2-40B4-BE49-F238E27FC236}">
                <a16:creationId xmlns:a16="http://schemas.microsoft.com/office/drawing/2014/main" id="{95CCFFA3-04CE-DD69-43B5-0C696B48AC77}"/>
              </a:ext>
            </a:extLst>
          </p:cNvPr>
          <p:cNvSpPr/>
          <p:nvPr/>
        </p:nvSpPr>
        <p:spPr>
          <a:xfrm>
            <a:off x="6529815" y="1863704"/>
            <a:ext cx="1662465" cy="1161169"/>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Search for</a:t>
            </a:r>
          </a:p>
          <a:p>
            <a:pPr algn="ctr"/>
            <a:r>
              <a:rPr lang="en-US" dirty="0"/>
              <a:t>Solutions</a:t>
            </a:r>
          </a:p>
        </p:txBody>
      </p:sp>
      <p:sp>
        <p:nvSpPr>
          <p:cNvPr id="8" name="Oval 7">
            <a:extLst>
              <a:ext uri="{FF2B5EF4-FFF2-40B4-BE49-F238E27FC236}">
                <a16:creationId xmlns:a16="http://schemas.microsoft.com/office/drawing/2014/main" id="{E4E4940C-74C1-1B29-CF6A-12ED776C776A}"/>
              </a:ext>
            </a:extLst>
          </p:cNvPr>
          <p:cNvSpPr/>
          <p:nvPr/>
        </p:nvSpPr>
        <p:spPr>
          <a:xfrm>
            <a:off x="8552937" y="3109936"/>
            <a:ext cx="1857643" cy="1313427"/>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Focus on</a:t>
            </a:r>
          </a:p>
          <a:p>
            <a:pPr algn="ctr"/>
            <a:r>
              <a:rPr lang="en-US" dirty="0"/>
              <a:t>Value</a:t>
            </a:r>
          </a:p>
          <a:p>
            <a:pPr algn="ctr"/>
            <a:r>
              <a:rPr lang="en-US" dirty="0"/>
              <a:t>Based</a:t>
            </a:r>
          </a:p>
          <a:p>
            <a:pPr algn="ctr"/>
            <a:r>
              <a:rPr lang="en-US" dirty="0"/>
              <a:t>Care</a:t>
            </a:r>
          </a:p>
        </p:txBody>
      </p:sp>
      <p:sp>
        <p:nvSpPr>
          <p:cNvPr id="9" name="Oval 8">
            <a:extLst>
              <a:ext uri="{FF2B5EF4-FFF2-40B4-BE49-F238E27FC236}">
                <a16:creationId xmlns:a16="http://schemas.microsoft.com/office/drawing/2014/main" id="{7BB18BE4-A410-F9AF-504D-7926EAA41496}"/>
              </a:ext>
            </a:extLst>
          </p:cNvPr>
          <p:cNvSpPr/>
          <p:nvPr/>
        </p:nvSpPr>
        <p:spPr>
          <a:xfrm>
            <a:off x="5957828" y="4029583"/>
            <a:ext cx="2148022" cy="1313427"/>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Challenges with Implementing VBC</a:t>
            </a:r>
          </a:p>
        </p:txBody>
      </p:sp>
      <p:sp>
        <p:nvSpPr>
          <p:cNvPr id="10" name="Oval 9">
            <a:extLst>
              <a:ext uri="{FF2B5EF4-FFF2-40B4-BE49-F238E27FC236}">
                <a16:creationId xmlns:a16="http://schemas.microsoft.com/office/drawing/2014/main" id="{D3B9F708-115D-387A-6CF8-E933B3AA558F}"/>
              </a:ext>
            </a:extLst>
          </p:cNvPr>
          <p:cNvSpPr/>
          <p:nvPr/>
        </p:nvSpPr>
        <p:spPr>
          <a:xfrm>
            <a:off x="3590365" y="4091925"/>
            <a:ext cx="1728992" cy="126142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a:p>
            <a:pPr algn="ctr"/>
            <a:r>
              <a:rPr lang="en-US" dirty="0"/>
              <a:t>Challenges</a:t>
            </a:r>
          </a:p>
        </p:txBody>
      </p:sp>
      <p:sp>
        <p:nvSpPr>
          <p:cNvPr id="11" name="Oval 10">
            <a:extLst>
              <a:ext uri="{FF2B5EF4-FFF2-40B4-BE49-F238E27FC236}">
                <a16:creationId xmlns:a16="http://schemas.microsoft.com/office/drawing/2014/main" id="{D18E279D-5D4B-9CF0-6A11-A84BDD56C25A}"/>
              </a:ext>
            </a:extLst>
          </p:cNvPr>
          <p:cNvSpPr/>
          <p:nvPr/>
        </p:nvSpPr>
        <p:spPr>
          <a:xfrm>
            <a:off x="633765" y="4114533"/>
            <a:ext cx="2148022" cy="1313427"/>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How Knowledge</a:t>
            </a:r>
          </a:p>
          <a:p>
            <a:pPr algn="ctr"/>
            <a:r>
              <a:rPr lang="en-US" dirty="0"/>
              <a:t>Graphs Can Help</a:t>
            </a:r>
          </a:p>
        </p:txBody>
      </p:sp>
      <p:cxnSp>
        <p:nvCxnSpPr>
          <p:cNvPr id="13" name="Straight Arrow Connector 12">
            <a:extLst>
              <a:ext uri="{FF2B5EF4-FFF2-40B4-BE49-F238E27FC236}">
                <a16:creationId xmlns:a16="http://schemas.microsoft.com/office/drawing/2014/main" id="{EF1203DA-8C6E-3BC2-45AF-D447F125F364}"/>
              </a:ext>
            </a:extLst>
          </p:cNvPr>
          <p:cNvCxnSpPr>
            <a:stCxn id="5" idx="6"/>
            <a:endCxn id="6" idx="2"/>
          </p:cNvCxnSpPr>
          <p:nvPr/>
        </p:nvCxnSpPr>
        <p:spPr>
          <a:xfrm>
            <a:off x="2868999" y="2035857"/>
            <a:ext cx="1022463" cy="9296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1EA870E-D561-24C0-1112-C5C82AF47B7F}"/>
              </a:ext>
            </a:extLst>
          </p:cNvPr>
          <p:cNvCxnSpPr>
            <a:cxnSpLocks/>
            <a:stCxn id="6" idx="6"/>
            <a:endCxn id="7" idx="2"/>
          </p:cNvCxnSpPr>
          <p:nvPr/>
        </p:nvCxnSpPr>
        <p:spPr>
          <a:xfrm>
            <a:off x="5749105" y="2128817"/>
            <a:ext cx="780710" cy="31547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1B973CF-3260-AB7A-C705-D973AE7E9C38}"/>
              </a:ext>
            </a:extLst>
          </p:cNvPr>
          <p:cNvCxnSpPr>
            <a:cxnSpLocks/>
            <a:stCxn id="7" idx="5"/>
            <a:endCxn id="8" idx="1"/>
          </p:cNvCxnSpPr>
          <p:nvPr/>
        </p:nvCxnSpPr>
        <p:spPr>
          <a:xfrm>
            <a:off x="7948818" y="2854824"/>
            <a:ext cx="876165" cy="44745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FE6F9E5-0B2E-703A-E543-268A60D39FC7}"/>
              </a:ext>
            </a:extLst>
          </p:cNvPr>
          <p:cNvCxnSpPr>
            <a:cxnSpLocks/>
            <a:stCxn id="8" idx="3"/>
            <a:endCxn id="9" idx="6"/>
          </p:cNvCxnSpPr>
          <p:nvPr/>
        </p:nvCxnSpPr>
        <p:spPr>
          <a:xfrm flipH="1">
            <a:off x="8105850" y="4231016"/>
            <a:ext cx="719133" cy="45528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B78A0F3-C6B1-E444-C3CC-317BE8848C40}"/>
              </a:ext>
            </a:extLst>
          </p:cNvPr>
          <p:cNvCxnSpPr>
            <a:cxnSpLocks/>
            <a:stCxn id="9" idx="2"/>
            <a:endCxn id="10" idx="6"/>
          </p:cNvCxnSpPr>
          <p:nvPr/>
        </p:nvCxnSpPr>
        <p:spPr>
          <a:xfrm flipH="1">
            <a:off x="5319357" y="4686297"/>
            <a:ext cx="638471" cy="3633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3335A35-E02A-FE87-5728-BB8953007A99}"/>
              </a:ext>
            </a:extLst>
          </p:cNvPr>
          <p:cNvCxnSpPr>
            <a:cxnSpLocks/>
            <a:stCxn id="10" idx="2"/>
            <a:endCxn id="11" idx="6"/>
          </p:cNvCxnSpPr>
          <p:nvPr/>
        </p:nvCxnSpPr>
        <p:spPr>
          <a:xfrm flipH="1">
            <a:off x="2781787" y="4722635"/>
            <a:ext cx="808578" cy="486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6624388-419F-3120-711D-03E85E5A94D9}"/>
              </a:ext>
            </a:extLst>
          </p:cNvPr>
          <p:cNvCxnSpPr>
            <a:cxnSpLocks/>
            <a:stCxn id="7" idx="6"/>
            <a:endCxn id="55" idx="2"/>
          </p:cNvCxnSpPr>
          <p:nvPr/>
        </p:nvCxnSpPr>
        <p:spPr>
          <a:xfrm flipV="1">
            <a:off x="8192280" y="2192246"/>
            <a:ext cx="1333521" cy="25204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29582F4F-4032-3DC2-4614-A500482980D6}"/>
              </a:ext>
            </a:extLst>
          </p:cNvPr>
          <p:cNvSpPr/>
          <p:nvPr/>
        </p:nvSpPr>
        <p:spPr>
          <a:xfrm>
            <a:off x="9525801" y="1779565"/>
            <a:ext cx="1029762" cy="8253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Other</a:t>
            </a:r>
          </a:p>
        </p:txBody>
      </p:sp>
      <p:sp>
        <p:nvSpPr>
          <p:cNvPr id="57" name="Oval 56">
            <a:extLst>
              <a:ext uri="{FF2B5EF4-FFF2-40B4-BE49-F238E27FC236}">
                <a16:creationId xmlns:a16="http://schemas.microsoft.com/office/drawing/2014/main" id="{9E08941D-F45A-4B47-DA62-7A0560016FEB}"/>
              </a:ext>
            </a:extLst>
          </p:cNvPr>
          <p:cNvSpPr/>
          <p:nvPr/>
        </p:nvSpPr>
        <p:spPr>
          <a:xfrm>
            <a:off x="8482126" y="1039967"/>
            <a:ext cx="1029762" cy="8253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Other</a:t>
            </a:r>
          </a:p>
        </p:txBody>
      </p:sp>
      <p:cxnSp>
        <p:nvCxnSpPr>
          <p:cNvPr id="58" name="Straight Arrow Connector 57">
            <a:extLst>
              <a:ext uri="{FF2B5EF4-FFF2-40B4-BE49-F238E27FC236}">
                <a16:creationId xmlns:a16="http://schemas.microsoft.com/office/drawing/2014/main" id="{7552A1C7-E221-A6F2-59C4-9D6359B3331B}"/>
              </a:ext>
            </a:extLst>
          </p:cNvPr>
          <p:cNvCxnSpPr>
            <a:cxnSpLocks/>
            <a:stCxn id="7" idx="7"/>
            <a:endCxn id="57" idx="3"/>
          </p:cNvCxnSpPr>
          <p:nvPr/>
        </p:nvCxnSpPr>
        <p:spPr>
          <a:xfrm flipV="1">
            <a:off x="7948818" y="1744458"/>
            <a:ext cx="684113" cy="28929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167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E8253-97C5-B042-2925-96296AD01C1F}"/>
              </a:ext>
            </a:extLst>
          </p:cNvPr>
          <p:cNvSpPr>
            <a:spLocks noGrp="1"/>
          </p:cNvSpPr>
          <p:nvPr>
            <p:ph type="title"/>
          </p:nvPr>
        </p:nvSpPr>
        <p:spPr/>
        <p:txBody>
          <a:bodyPr/>
          <a:lstStyle/>
          <a:p>
            <a:r>
              <a:rPr lang="en-US" dirty="0"/>
              <a:t>Microsoft GitHub Claims</a:t>
            </a:r>
          </a:p>
        </p:txBody>
      </p:sp>
      <p:sp>
        <p:nvSpPr>
          <p:cNvPr id="3" name="Content Placeholder 2">
            <a:extLst>
              <a:ext uri="{FF2B5EF4-FFF2-40B4-BE49-F238E27FC236}">
                <a16:creationId xmlns:a16="http://schemas.microsoft.com/office/drawing/2014/main" id="{9B6E98C3-0B05-54A4-FDF0-3E5768552C0D}"/>
              </a:ext>
            </a:extLst>
          </p:cNvPr>
          <p:cNvSpPr>
            <a:spLocks noGrp="1"/>
          </p:cNvSpPr>
          <p:nvPr>
            <p:ph idx="1"/>
          </p:nvPr>
        </p:nvSpPr>
        <p:spPr>
          <a:xfrm>
            <a:off x="838200" y="1359277"/>
            <a:ext cx="10515600" cy="1430988"/>
          </a:xfrm>
        </p:spPr>
        <p:txBody>
          <a:bodyPr/>
          <a:lstStyle/>
          <a:p>
            <a:r>
              <a:rPr lang="en-US" dirty="0"/>
              <a:t>55% improvement in productivity in coding</a:t>
            </a:r>
          </a:p>
          <a:p>
            <a:r>
              <a:rPr lang="en-US" dirty="0"/>
              <a:t>The average software developer spends under two hours a day writing code</a:t>
            </a:r>
          </a:p>
        </p:txBody>
      </p:sp>
      <p:sp>
        <p:nvSpPr>
          <p:cNvPr id="4" name="Slide Number Placeholder 3">
            <a:extLst>
              <a:ext uri="{FF2B5EF4-FFF2-40B4-BE49-F238E27FC236}">
                <a16:creationId xmlns:a16="http://schemas.microsoft.com/office/drawing/2014/main" id="{0E0873E6-ADFE-DBA8-0261-3E2D30517C9D}"/>
              </a:ext>
            </a:extLst>
          </p:cNvPr>
          <p:cNvSpPr>
            <a:spLocks noGrp="1"/>
          </p:cNvSpPr>
          <p:nvPr>
            <p:ph type="sldNum" sz="quarter" idx="12"/>
          </p:nvPr>
        </p:nvSpPr>
        <p:spPr/>
        <p:txBody>
          <a:bodyPr/>
          <a:lstStyle/>
          <a:p>
            <a:fld id="{E4E17628-BB69-494D-BA8C-C14032583637}" type="slidenum">
              <a:rPr lang="en-US" smtClean="0"/>
              <a:t>16</a:t>
            </a:fld>
            <a:endParaRPr lang="en-US"/>
          </a:p>
        </p:txBody>
      </p:sp>
      <p:pic>
        <p:nvPicPr>
          <p:cNvPr id="5" name="Picture 4">
            <a:extLst>
              <a:ext uri="{FF2B5EF4-FFF2-40B4-BE49-F238E27FC236}">
                <a16:creationId xmlns:a16="http://schemas.microsoft.com/office/drawing/2014/main" id="{465F4B56-8928-B707-9ADB-ED154570BB54}"/>
              </a:ext>
            </a:extLst>
          </p:cNvPr>
          <p:cNvPicPr>
            <a:picLocks noChangeAspect="1"/>
          </p:cNvPicPr>
          <p:nvPr/>
        </p:nvPicPr>
        <p:blipFill>
          <a:blip r:embed="rId2"/>
          <a:stretch>
            <a:fillRect/>
          </a:stretch>
        </p:blipFill>
        <p:spPr>
          <a:xfrm>
            <a:off x="3183963" y="2851896"/>
            <a:ext cx="4433795" cy="3263383"/>
          </a:xfrm>
          <a:prstGeom prst="rect">
            <a:avLst/>
          </a:prstGeom>
          <a:ln>
            <a:solidFill>
              <a:schemeClr val="tx1"/>
            </a:solidFill>
          </a:ln>
        </p:spPr>
      </p:pic>
    </p:spTree>
    <p:extLst>
      <p:ext uri="{BB962C8B-B14F-4D97-AF65-F5344CB8AC3E}">
        <p14:creationId xmlns:p14="http://schemas.microsoft.com/office/powerpoint/2010/main" val="1288746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61BF0-1943-2E94-8263-B284F46114A4}"/>
              </a:ext>
            </a:extLst>
          </p:cNvPr>
          <p:cNvSpPr>
            <a:spLocks noGrp="1"/>
          </p:cNvSpPr>
          <p:nvPr>
            <p:ph type="title"/>
          </p:nvPr>
        </p:nvSpPr>
        <p:spPr/>
        <p:txBody>
          <a:bodyPr/>
          <a:lstStyle/>
          <a:p>
            <a:r>
              <a:rPr lang="en-US" dirty="0"/>
              <a:t>GitHub “Re-Founded” Copilot</a:t>
            </a:r>
          </a:p>
        </p:txBody>
      </p:sp>
      <p:sp>
        <p:nvSpPr>
          <p:cNvPr id="4" name="Slide Number Placeholder 3">
            <a:extLst>
              <a:ext uri="{FF2B5EF4-FFF2-40B4-BE49-F238E27FC236}">
                <a16:creationId xmlns:a16="http://schemas.microsoft.com/office/drawing/2014/main" id="{83CB1101-7F11-993A-80A4-952A95CF90C5}"/>
              </a:ext>
            </a:extLst>
          </p:cNvPr>
          <p:cNvSpPr>
            <a:spLocks noGrp="1"/>
          </p:cNvSpPr>
          <p:nvPr>
            <p:ph type="sldNum" sz="quarter" idx="12"/>
          </p:nvPr>
        </p:nvSpPr>
        <p:spPr/>
        <p:txBody>
          <a:bodyPr/>
          <a:lstStyle/>
          <a:p>
            <a:fld id="{E4E17628-BB69-494D-BA8C-C14032583637}" type="slidenum">
              <a:rPr lang="en-US" smtClean="0"/>
              <a:t>17</a:t>
            </a:fld>
            <a:endParaRPr lang="en-US"/>
          </a:p>
        </p:txBody>
      </p:sp>
      <p:pic>
        <p:nvPicPr>
          <p:cNvPr id="5" name="Picture 4">
            <a:extLst>
              <a:ext uri="{FF2B5EF4-FFF2-40B4-BE49-F238E27FC236}">
                <a16:creationId xmlns:a16="http://schemas.microsoft.com/office/drawing/2014/main" id="{92727EB6-1187-24FF-E731-C97F1D56A33A}"/>
              </a:ext>
            </a:extLst>
          </p:cNvPr>
          <p:cNvPicPr>
            <a:picLocks noChangeAspect="1"/>
          </p:cNvPicPr>
          <p:nvPr/>
        </p:nvPicPr>
        <p:blipFill>
          <a:blip r:embed="rId2"/>
          <a:stretch>
            <a:fillRect/>
          </a:stretch>
        </p:blipFill>
        <p:spPr>
          <a:xfrm>
            <a:off x="2982838" y="1447800"/>
            <a:ext cx="5253486" cy="4420616"/>
          </a:xfrm>
          <a:prstGeom prst="rect">
            <a:avLst/>
          </a:prstGeom>
        </p:spPr>
      </p:pic>
      <p:sp>
        <p:nvSpPr>
          <p:cNvPr id="6" name="TextBox 5">
            <a:extLst>
              <a:ext uri="{FF2B5EF4-FFF2-40B4-BE49-F238E27FC236}">
                <a16:creationId xmlns:a16="http://schemas.microsoft.com/office/drawing/2014/main" id="{F1FF5228-6CBF-43FE-6864-DE888EB23399}"/>
              </a:ext>
            </a:extLst>
          </p:cNvPr>
          <p:cNvSpPr txBox="1"/>
          <p:nvPr/>
        </p:nvSpPr>
        <p:spPr>
          <a:xfrm>
            <a:off x="3055190" y="6005804"/>
            <a:ext cx="5042984" cy="369332"/>
          </a:xfrm>
          <a:prstGeom prst="rect">
            <a:avLst/>
          </a:prstGeom>
          <a:noFill/>
        </p:spPr>
        <p:txBody>
          <a:bodyPr wrap="none" rtlCol="0">
            <a:spAutoFit/>
          </a:bodyPr>
          <a:lstStyle/>
          <a:p>
            <a:r>
              <a:rPr lang="en-US" dirty="0"/>
              <a:t>https://</a:t>
            </a:r>
            <a:r>
              <a:rPr lang="en-US" dirty="0" err="1"/>
              <a:t>www.youtube.com</a:t>
            </a:r>
            <a:r>
              <a:rPr lang="en-US" dirty="0"/>
              <a:t>/</a:t>
            </a:r>
            <a:r>
              <a:rPr lang="en-US" dirty="0" err="1"/>
              <a:t>watch?v</a:t>
            </a:r>
            <a:r>
              <a:rPr lang="en-US" dirty="0"/>
              <a:t>=</a:t>
            </a:r>
            <a:r>
              <a:rPr lang="en-US" dirty="0" err="1"/>
              <a:t>NrQkdDVupQE</a:t>
            </a:r>
            <a:endParaRPr lang="en-US" dirty="0"/>
          </a:p>
        </p:txBody>
      </p:sp>
    </p:spTree>
    <p:extLst>
      <p:ext uri="{BB962C8B-B14F-4D97-AF65-F5344CB8AC3E}">
        <p14:creationId xmlns:p14="http://schemas.microsoft.com/office/powerpoint/2010/main" val="4066047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D8E09-08C5-CF15-B2A9-D4B1D48BCC91}"/>
              </a:ext>
            </a:extLst>
          </p:cNvPr>
          <p:cNvSpPr>
            <a:spLocks noGrp="1"/>
          </p:cNvSpPr>
          <p:nvPr>
            <p:ph type="title"/>
          </p:nvPr>
        </p:nvSpPr>
        <p:spPr/>
        <p:txBody>
          <a:bodyPr/>
          <a:lstStyle/>
          <a:p>
            <a:r>
              <a:rPr lang="en-US" dirty="0"/>
              <a:t>GitHub Copilot</a:t>
            </a:r>
          </a:p>
        </p:txBody>
      </p:sp>
      <p:sp>
        <p:nvSpPr>
          <p:cNvPr id="3" name="Content Placeholder 2">
            <a:extLst>
              <a:ext uri="{FF2B5EF4-FFF2-40B4-BE49-F238E27FC236}">
                <a16:creationId xmlns:a16="http://schemas.microsoft.com/office/drawing/2014/main" id="{0687A186-B60C-B63C-1FFF-828BDE904177}"/>
              </a:ext>
            </a:extLst>
          </p:cNvPr>
          <p:cNvSpPr>
            <a:spLocks noGrp="1"/>
          </p:cNvSpPr>
          <p:nvPr>
            <p:ph idx="1"/>
          </p:nvPr>
        </p:nvSpPr>
        <p:spPr>
          <a:xfrm>
            <a:off x="838200" y="5284693"/>
            <a:ext cx="10515600" cy="1270748"/>
          </a:xfrm>
        </p:spPr>
        <p:txBody>
          <a:bodyPr>
            <a:normAutofit/>
          </a:bodyPr>
          <a:lstStyle/>
          <a:p>
            <a:r>
              <a:rPr lang="en-US" dirty="0"/>
              <a:t>Over 11M users</a:t>
            </a:r>
          </a:p>
          <a:p>
            <a:r>
              <a:rPr lang="en-US" dirty="0"/>
              <a:t>Free Trial, $10/month, or $100/year</a:t>
            </a:r>
          </a:p>
        </p:txBody>
      </p:sp>
      <p:sp>
        <p:nvSpPr>
          <p:cNvPr id="4" name="Slide Number Placeholder 3">
            <a:extLst>
              <a:ext uri="{FF2B5EF4-FFF2-40B4-BE49-F238E27FC236}">
                <a16:creationId xmlns:a16="http://schemas.microsoft.com/office/drawing/2014/main" id="{9801D3E8-0B98-DD81-777E-677BD1E92D37}"/>
              </a:ext>
            </a:extLst>
          </p:cNvPr>
          <p:cNvSpPr>
            <a:spLocks noGrp="1"/>
          </p:cNvSpPr>
          <p:nvPr>
            <p:ph type="sldNum" sz="quarter" idx="12"/>
          </p:nvPr>
        </p:nvSpPr>
        <p:spPr/>
        <p:txBody>
          <a:bodyPr/>
          <a:lstStyle/>
          <a:p>
            <a:fld id="{E4E17628-BB69-494D-BA8C-C14032583637}" type="slidenum">
              <a:rPr lang="en-US" smtClean="0"/>
              <a:t>18</a:t>
            </a:fld>
            <a:endParaRPr lang="en-US"/>
          </a:p>
        </p:txBody>
      </p:sp>
      <p:pic>
        <p:nvPicPr>
          <p:cNvPr id="5" name="Picture 4">
            <a:extLst>
              <a:ext uri="{FF2B5EF4-FFF2-40B4-BE49-F238E27FC236}">
                <a16:creationId xmlns:a16="http://schemas.microsoft.com/office/drawing/2014/main" id="{296DE07F-C3B7-B76C-166E-39A6281FFF7F}"/>
              </a:ext>
            </a:extLst>
          </p:cNvPr>
          <p:cNvPicPr>
            <a:picLocks noChangeAspect="1"/>
          </p:cNvPicPr>
          <p:nvPr/>
        </p:nvPicPr>
        <p:blipFill>
          <a:blip r:embed="rId2"/>
          <a:stretch>
            <a:fillRect/>
          </a:stretch>
        </p:blipFill>
        <p:spPr>
          <a:xfrm>
            <a:off x="2647579" y="1742605"/>
            <a:ext cx="5076402" cy="3045841"/>
          </a:xfrm>
          <a:prstGeom prst="rect">
            <a:avLst/>
          </a:prstGeom>
        </p:spPr>
      </p:pic>
      <p:sp>
        <p:nvSpPr>
          <p:cNvPr id="6" name="TextBox 5">
            <a:extLst>
              <a:ext uri="{FF2B5EF4-FFF2-40B4-BE49-F238E27FC236}">
                <a16:creationId xmlns:a16="http://schemas.microsoft.com/office/drawing/2014/main" id="{229838BC-632E-1558-9F36-DD1840C58B37}"/>
              </a:ext>
            </a:extLst>
          </p:cNvPr>
          <p:cNvSpPr txBox="1"/>
          <p:nvPr/>
        </p:nvSpPr>
        <p:spPr>
          <a:xfrm>
            <a:off x="685801" y="1373273"/>
            <a:ext cx="5437835" cy="369332"/>
          </a:xfrm>
          <a:prstGeom prst="rect">
            <a:avLst/>
          </a:prstGeom>
          <a:solidFill>
            <a:schemeClr val="tx1"/>
          </a:solidFill>
        </p:spPr>
        <p:txBody>
          <a:bodyPr wrap="none" rtlCol="0">
            <a:spAutoFit/>
          </a:bodyPr>
          <a:lstStyle/>
          <a:p>
            <a:r>
              <a:rPr lang="en-US" dirty="0">
                <a:solidFill>
                  <a:schemeClr val="bg1"/>
                </a:solidFill>
              </a:rPr>
              <a:t>VS Code -&gt; Settings -&gt; Extensions -&gt; Search for “Copilot”</a:t>
            </a:r>
          </a:p>
        </p:txBody>
      </p:sp>
      <p:pic>
        <p:nvPicPr>
          <p:cNvPr id="7" name="Picture 6">
            <a:extLst>
              <a:ext uri="{FF2B5EF4-FFF2-40B4-BE49-F238E27FC236}">
                <a16:creationId xmlns:a16="http://schemas.microsoft.com/office/drawing/2014/main" id="{AF86719A-138D-7CEB-4244-4AFE6BB26068}"/>
              </a:ext>
            </a:extLst>
          </p:cNvPr>
          <p:cNvPicPr>
            <a:picLocks noChangeAspect="1"/>
          </p:cNvPicPr>
          <p:nvPr/>
        </p:nvPicPr>
        <p:blipFill>
          <a:blip r:embed="rId3"/>
          <a:stretch>
            <a:fillRect/>
          </a:stretch>
        </p:blipFill>
        <p:spPr>
          <a:xfrm>
            <a:off x="7965142" y="2680447"/>
            <a:ext cx="3657600" cy="1104900"/>
          </a:xfrm>
          <a:prstGeom prst="rect">
            <a:avLst/>
          </a:prstGeom>
          <a:ln>
            <a:solidFill>
              <a:schemeClr val="tx1"/>
            </a:solidFill>
          </a:ln>
        </p:spPr>
      </p:pic>
    </p:spTree>
    <p:extLst>
      <p:ext uri="{BB962C8B-B14F-4D97-AF65-F5344CB8AC3E}">
        <p14:creationId xmlns:p14="http://schemas.microsoft.com/office/powerpoint/2010/main" val="28987910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20B17-9D6D-6F38-8EB6-C857761B5232}"/>
              </a:ext>
            </a:extLst>
          </p:cNvPr>
          <p:cNvSpPr>
            <a:spLocks noGrp="1"/>
          </p:cNvSpPr>
          <p:nvPr>
            <p:ph type="title"/>
          </p:nvPr>
        </p:nvSpPr>
        <p:spPr/>
        <p:txBody>
          <a:bodyPr/>
          <a:lstStyle/>
          <a:p>
            <a:r>
              <a:rPr lang="en-US" dirty="0"/>
              <a:t>Generate Synthetic Test Data</a:t>
            </a:r>
          </a:p>
        </p:txBody>
      </p:sp>
      <p:sp>
        <p:nvSpPr>
          <p:cNvPr id="3" name="Content Placeholder 2">
            <a:extLst>
              <a:ext uri="{FF2B5EF4-FFF2-40B4-BE49-F238E27FC236}">
                <a16:creationId xmlns:a16="http://schemas.microsoft.com/office/drawing/2014/main" id="{C39E8C8B-550B-2A8A-015F-22C0E89EF2C7}"/>
              </a:ext>
            </a:extLst>
          </p:cNvPr>
          <p:cNvSpPr>
            <a:spLocks noGrp="1"/>
          </p:cNvSpPr>
          <p:nvPr>
            <p:ph idx="1"/>
          </p:nvPr>
        </p:nvSpPr>
        <p:spPr/>
        <p:txBody>
          <a:bodyPr/>
          <a:lstStyle/>
          <a:p>
            <a:pPr marL="0" indent="0">
              <a:buNone/>
            </a:pPr>
            <a:r>
              <a:rPr lang="en-US" b="1" dirty="0"/>
              <a:t>ChatGPT Prompt:</a:t>
            </a:r>
          </a:p>
          <a:p>
            <a:pPr marL="0" indent="0">
              <a:buNone/>
            </a:pPr>
            <a:r>
              <a:rPr lang="en-US" dirty="0"/>
              <a:t>Create a sample dialog about a person that is trying to get her home address authenticated and a call center.  She filled out the on-line forms but has not got approval for a month.  She is frustrated.</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9AEB7E5-3EB0-7C73-E380-78869C005B53}"/>
              </a:ext>
            </a:extLst>
          </p:cNvPr>
          <p:cNvSpPr>
            <a:spLocks noGrp="1"/>
          </p:cNvSpPr>
          <p:nvPr>
            <p:ph type="sldNum" sz="quarter" idx="12"/>
          </p:nvPr>
        </p:nvSpPr>
        <p:spPr/>
        <p:txBody>
          <a:bodyPr/>
          <a:lstStyle/>
          <a:p>
            <a:fld id="{E4E17628-BB69-494D-BA8C-C14032583637}" type="slidenum">
              <a:rPr lang="en-US" smtClean="0"/>
              <a:t>19</a:t>
            </a:fld>
            <a:endParaRPr lang="en-US"/>
          </a:p>
        </p:txBody>
      </p:sp>
    </p:spTree>
    <p:extLst>
      <p:ext uri="{BB962C8B-B14F-4D97-AF65-F5344CB8AC3E}">
        <p14:creationId xmlns:p14="http://schemas.microsoft.com/office/powerpoint/2010/main" val="303361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FC8B2-7C15-272A-818D-EF7AE573BE67}"/>
              </a:ext>
            </a:extLst>
          </p:cNvPr>
          <p:cNvSpPr>
            <a:spLocks noGrp="1"/>
          </p:cNvSpPr>
          <p:nvPr>
            <p:ph type="title"/>
          </p:nvPr>
        </p:nvSpPr>
        <p:spPr/>
        <p:txBody>
          <a:bodyPr/>
          <a:lstStyle/>
          <a:p>
            <a:r>
              <a:rPr lang="en-US" dirty="0"/>
              <a:t>Talk Description</a:t>
            </a:r>
          </a:p>
        </p:txBody>
      </p:sp>
      <p:sp>
        <p:nvSpPr>
          <p:cNvPr id="3" name="Content Placeholder 2">
            <a:extLst>
              <a:ext uri="{FF2B5EF4-FFF2-40B4-BE49-F238E27FC236}">
                <a16:creationId xmlns:a16="http://schemas.microsoft.com/office/drawing/2014/main" id="{FC22A188-7B6A-89C8-3221-1C3A4E14D856}"/>
              </a:ext>
            </a:extLst>
          </p:cNvPr>
          <p:cNvSpPr>
            <a:spLocks noGrp="1"/>
          </p:cNvSpPr>
          <p:nvPr>
            <p:ph idx="1"/>
          </p:nvPr>
        </p:nvSpPr>
        <p:spPr>
          <a:xfrm>
            <a:off x="777915" y="1553580"/>
            <a:ext cx="10515600" cy="4511044"/>
          </a:xfrm>
        </p:spPr>
        <p:txBody>
          <a:bodyPr>
            <a:noAutofit/>
          </a:bodyPr>
          <a:lstStyle/>
          <a:p>
            <a:pPr marL="0" indent="0">
              <a:buNone/>
            </a:pPr>
            <a:r>
              <a:rPr lang="en-US" sz="2400" b="1" i="0" dirty="0">
                <a:solidFill>
                  <a:srgbClr val="3C4043"/>
                </a:solidFill>
                <a:effectLst/>
              </a:rPr>
              <a:t>Title: </a:t>
            </a:r>
            <a:r>
              <a:rPr lang="en-US" sz="2400" b="0" i="0" dirty="0">
                <a:solidFill>
                  <a:srgbClr val="3C4043"/>
                </a:solidFill>
                <a:effectLst/>
              </a:rPr>
              <a:t>How Generative AI is Accelerating Analytics Maturity</a:t>
            </a:r>
            <a:br>
              <a:rPr lang="en-US" sz="2400" dirty="0"/>
            </a:br>
            <a:endParaRPr lang="en-US" sz="2400" dirty="0"/>
          </a:p>
          <a:p>
            <a:pPr marL="0" indent="0">
              <a:buNone/>
            </a:pPr>
            <a:r>
              <a:rPr lang="en-US" sz="2400" b="0" i="0" dirty="0">
                <a:solidFill>
                  <a:srgbClr val="3C4043"/>
                </a:solidFill>
                <a:effectLst/>
              </a:rPr>
              <a:t>In this talk, we delve into the transformative impact of </a:t>
            </a:r>
            <a:r>
              <a:rPr lang="en-US" sz="2400" b="1" i="0" dirty="0">
                <a:solidFill>
                  <a:srgbClr val="3C4043"/>
                </a:solidFill>
                <a:effectLst/>
              </a:rPr>
              <a:t>Generative AI </a:t>
            </a:r>
            <a:r>
              <a:rPr lang="en-US" sz="2400" b="0" i="0" dirty="0">
                <a:solidFill>
                  <a:srgbClr val="3C4043"/>
                </a:solidFill>
                <a:effectLst/>
              </a:rPr>
              <a:t>on analytics maturity. We explore how GenAI is impacting the field of data analytics. GenAI </a:t>
            </a:r>
            <a:r>
              <a:rPr lang="en-US" sz="2400" b="1" i="0" dirty="0">
                <a:solidFill>
                  <a:srgbClr val="3C4043"/>
                </a:solidFill>
                <a:effectLst/>
              </a:rPr>
              <a:t>generates code</a:t>
            </a:r>
            <a:r>
              <a:rPr lang="en-US" sz="2400" b="0" i="0" dirty="0">
                <a:solidFill>
                  <a:srgbClr val="3C4043"/>
                </a:solidFill>
                <a:effectLst/>
              </a:rPr>
              <a:t>, reduces development times, and suggests complex data analysis. GenAI creates </a:t>
            </a:r>
            <a:r>
              <a:rPr lang="en-US" sz="2400" b="1" i="0" dirty="0">
                <a:solidFill>
                  <a:srgbClr val="3C4043"/>
                </a:solidFill>
                <a:effectLst/>
              </a:rPr>
              <a:t>synthetic test data</a:t>
            </a:r>
            <a:r>
              <a:rPr lang="en-US" sz="2400" b="0" i="0" dirty="0">
                <a:solidFill>
                  <a:srgbClr val="3C4043"/>
                </a:solidFill>
                <a:effectLst/>
              </a:rPr>
              <a:t>, a vital aspect in today's data-driven world, where data quality and privacy are paramount. We show how </a:t>
            </a:r>
            <a:r>
              <a:rPr lang="en-US" sz="2400" b="1" i="0" dirty="0">
                <a:solidFill>
                  <a:srgbClr val="3C4043"/>
                </a:solidFill>
                <a:effectLst/>
              </a:rPr>
              <a:t>GenAI enhances data analysis </a:t>
            </a:r>
            <a:r>
              <a:rPr lang="en-US" sz="2400" b="0" i="0" dirty="0">
                <a:solidFill>
                  <a:srgbClr val="3C4043"/>
                </a:solidFill>
                <a:effectLst/>
              </a:rPr>
              <a:t>itself, offering advanced insights and predictive analytics by processing large datasets with unprecedented speed and accuracy. Throughout the presentation, we underscore the significant leap in a five-stage analytics maturity model enabled by these AI-driven advancements, illustrating a future where data analytics is more </a:t>
            </a:r>
            <a:r>
              <a:rPr lang="en-US" sz="2400" b="1" i="0" dirty="0">
                <a:solidFill>
                  <a:srgbClr val="3C4043"/>
                </a:solidFill>
                <a:effectLst/>
              </a:rPr>
              <a:t>efficient, secure, and insightful </a:t>
            </a:r>
            <a:r>
              <a:rPr lang="en-US" sz="2400" b="0" i="0" dirty="0">
                <a:solidFill>
                  <a:srgbClr val="3C4043"/>
                </a:solidFill>
                <a:effectLst/>
              </a:rPr>
              <a:t>than ever before.</a:t>
            </a:r>
            <a:br>
              <a:rPr lang="en-US" sz="2400" dirty="0"/>
            </a:br>
            <a:endParaRPr lang="en-US" sz="2400" dirty="0"/>
          </a:p>
        </p:txBody>
      </p:sp>
      <p:sp>
        <p:nvSpPr>
          <p:cNvPr id="6" name="Slide Number Placeholder 5">
            <a:extLst>
              <a:ext uri="{FF2B5EF4-FFF2-40B4-BE49-F238E27FC236}">
                <a16:creationId xmlns:a16="http://schemas.microsoft.com/office/drawing/2014/main" id="{4F285F1D-8442-A066-6E5F-2237F4A93FC6}"/>
              </a:ext>
            </a:extLst>
          </p:cNvPr>
          <p:cNvSpPr>
            <a:spLocks noGrp="1"/>
          </p:cNvSpPr>
          <p:nvPr>
            <p:ph type="sldNum" sz="quarter" idx="12"/>
          </p:nvPr>
        </p:nvSpPr>
        <p:spPr/>
        <p:txBody>
          <a:bodyPr/>
          <a:lstStyle/>
          <a:p>
            <a:fld id="{E4E17628-BB69-494D-BA8C-C14032583637}" type="slidenum">
              <a:rPr lang="en-US" smtClean="0"/>
              <a:t>2</a:t>
            </a:fld>
            <a:endParaRPr lang="en-US"/>
          </a:p>
        </p:txBody>
      </p:sp>
    </p:spTree>
    <p:extLst>
      <p:ext uri="{BB962C8B-B14F-4D97-AF65-F5344CB8AC3E}">
        <p14:creationId xmlns:p14="http://schemas.microsoft.com/office/powerpoint/2010/main" val="2862409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182A7-D25E-ED8B-8F97-574ABCF4C44F}"/>
              </a:ext>
            </a:extLst>
          </p:cNvPr>
          <p:cNvSpPr>
            <a:spLocks noGrp="1"/>
          </p:cNvSpPr>
          <p:nvPr>
            <p:ph type="title"/>
          </p:nvPr>
        </p:nvSpPr>
        <p:spPr/>
        <p:txBody>
          <a:bodyPr/>
          <a:lstStyle/>
          <a:p>
            <a:r>
              <a:rPr lang="en-US" dirty="0"/>
              <a:t>ChatGPT Sample Dialog Output</a:t>
            </a:r>
          </a:p>
        </p:txBody>
      </p:sp>
      <p:sp>
        <p:nvSpPr>
          <p:cNvPr id="4" name="Slide Number Placeholder 3">
            <a:extLst>
              <a:ext uri="{FF2B5EF4-FFF2-40B4-BE49-F238E27FC236}">
                <a16:creationId xmlns:a16="http://schemas.microsoft.com/office/drawing/2014/main" id="{8679F897-657C-D151-4329-3B8FA8A55897}"/>
              </a:ext>
            </a:extLst>
          </p:cNvPr>
          <p:cNvSpPr>
            <a:spLocks noGrp="1"/>
          </p:cNvSpPr>
          <p:nvPr>
            <p:ph type="sldNum" sz="quarter" idx="12"/>
          </p:nvPr>
        </p:nvSpPr>
        <p:spPr/>
        <p:txBody>
          <a:bodyPr/>
          <a:lstStyle/>
          <a:p>
            <a:fld id="{E4E17628-BB69-494D-BA8C-C14032583637}" type="slidenum">
              <a:rPr lang="en-US" smtClean="0"/>
              <a:t>20</a:t>
            </a:fld>
            <a:endParaRPr lang="en-US"/>
          </a:p>
        </p:txBody>
      </p:sp>
      <p:pic>
        <p:nvPicPr>
          <p:cNvPr id="5" name="Picture 4">
            <a:extLst>
              <a:ext uri="{FF2B5EF4-FFF2-40B4-BE49-F238E27FC236}">
                <a16:creationId xmlns:a16="http://schemas.microsoft.com/office/drawing/2014/main" id="{8F1C6A3A-40FF-1AE3-A5F4-AD2EF0C93038}"/>
              </a:ext>
            </a:extLst>
          </p:cNvPr>
          <p:cNvPicPr>
            <a:picLocks noChangeAspect="1"/>
          </p:cNvPicPr>
          <p:nvPr/>
        </p:nvPicPr>
        <p:blipFill>
          <a:blip r:embed="rId2"/>
          <a:stretch>
            <a:fillRect/>
          </a:stretch>
        </p:blipFill>
        <p:spPr>
          <a:xfrm>
            <a:off x="1853659" y="1842649"/>
            <a:ext cx="7963690" cy="3520534"/>
          </a:xfrm>
          <a:prstGeom prst="rect">
            <a:avLst/>
          </a:prstGeom>
          <a:ln>
            <a:solidFill>
              <a:schemeClr val="tx1"/>
            </a:solidFill>
          </a:ln>
        </p:spPr>
      </p:pic>
    </p:spTree>
    <p:extLst>
      <p:ext uri="{BB962C8B-B14F-4D97-AF65-F5344CB8AC3E}">
        <p14:creationId xmlns:p14="http://schemas.microsoft.com/office/powerpoint/2010/main" val="27953511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4F906-EE3B-8110-2A38-E76CB30EED8A}"/>
              </a:ext>
            </a:extLst>
          </p:cNvPr>
          <p:cNvSpPr>
            <a:spLocks noGrp="1"/>
          </p:cNvSpPr>
          <p:nvPr>
            <p:ph type="title"/>
          </p:nvPr>
        </p:nvSpPr>
        <p:spPr/>
        <p:txBody>
          <a:bodyPr/>
          <a:lstStyle/>
          <a:p>
            <a:r>
              <a:rPr lang="en-US" dirty="0"/>
              <a:t>Knowledge Graph Builder</a:t>
            </a:r>
          </a:p>
        </p:txBody>
      </p:sp>
      <p:sp>
        <p:nvSpPr>
          <p:cNvPr id="3" name="Content Placeholder 2">
            <a:extLst>
              <a:ext uri="{FF2B5EF4-FFF2-40B4-BE49-F238E27FC236}">
                <a16:creationId xmlns:a16="http://schemas.microsoft.com/office/drawing/2014/main" id="{BDBEA760-63C4-757D-AAF4-1F395E77FFEE}"/>
              </a:ext>
            </a:extLst>
          </p:cNvPr>
          <p:cNvSpPr>
            <a:spLocks noGrp="1"/>
          </p:cNvSpPr>
          <p:nvPr>
            <p:ph idx="1"/>
          </p:nvPr>
        </p:nvSpPr>
        <p:spPr>
          <a:xfrm>
            <a:off x="1485090" y="4286654"/>
            <a:ext cx="7333034" cy="1715789"/>
          </a:xfrm>
        </p:spPr>
        <p:txBody>
          <a:bodyPr/>
          <a:lstStyle/>
          <a:p>
            <a:r>
              <a:rPr lang="en-US" dirty="0"/>
              <a:t>OpenAI GPT</a:t>
            </a:r>
          </a:p>
          <a:p>
            <a:r>
              <a:rPr lang="en-US" dirty="0"/>
              <a:t>Converts any text into a knowledge graph</a:t>
            </a:r>
          </a:p>
        </p:txBody>
      </p:sp>
      <p:sp>
        <p:nvSpPr>
          <p:cNvPr id="4" name="Slide Number Placeholder 3">
            <a:extLst>
              <a:ext uri="{FF2B5EF4-FFF2-40B4-BE49-F238E27FC236}">
                <a16:creationId xmlns:a16="http://schemas.microsoft.com/office/drawing/2014/main" id="{2FA43FA7-DAE8-36FC-5CF6-B3A3D115DEC9}"/>
              </a:ext>
            </a:extLst>
          </p:cNvPr>
          <p:cNvSpPr>
            <a:spLocks noGrp="1"/>
          </p:cNvSpPr>
          <p:nvPr>
            <p:ph type="sldNum" sz="quarter" idx="12"/>
          </p:nvPr>
        </p:nvSpPr>
        <p:spPr/>
        <p:txBody>
          <a:bodyPr/>
          <a:lstStyle/>
          <a:p>
            <a:fld id="{E4E17628-BB69-494D-BA8C-C14032583637}" type="slidenum">
              <a:rPr lang="en-US" smtClean="0"/>
              <a:t>21</a:t>
            </a:fld>
            <a:endParaRPr lang="en-US"/>
          </a:p>
        </p:txBody>
      </p:sp>
      <p:pic>
        <p:nvPicPr>
          <p:cNvPr id="5" name="Picture 4">
            <a:extLst>
              <a:ext uri="{FF2B5EF4-FFF2-40B4-BE49-F238E27FC236}">
                <a16:creationId xmlns:a16="http://schemas.microsoft.com/office/drawing/2014/main" id="{48003A09-EA52-5EB7-674E-3F5DB2B157BA}"/>
              </a:ext>
            </a:extLst>
          </p:cNvPr>
          <p:cNvPicPr>
            <a:picLocks noChangeAspect="1"/>
          </p:cNvPicPr>
          <p:nvPr/>
        </p:nvPicPr>
        <p:blipFill>
          <a:blip r:embed="rId2"/>
          <a:stretch>
            <a:fillRect/>
          </a:stretch>
        </p:blipFill>
        <p:spPr>
          <a:xfrm>
            <a:off x="3553431" y="1666699"/>
            <a:ext cx="4902703" cy="2254830"/>
          </a:xfrm>
          <a:prstGeom prst="rect">
            <a:avLst/>
          </a:prstGeom>
        </p:spPr>
      </p:pic>
      <p:sp>
        <p:nvSpPr>
          <p:cNvPr id="6" name="TextBox 5">
            <a:extLst>
              <a:ext uri="{FF2B5EF4-FFF2-40B4-BE49-F238E27FC236}">
                <a16:creationId xmlns:a16="http://schemas.microsoft.com/office/drawing/2014/main" id="{8A92DE84-C30B-9D17-4395-1B2D6E267D21}"/>
              </a:ext>
            </a:extLst>
          </p:cNvPr>
          <p:cNvSpPr txBox="1"/>
          <p:nvPr/>
        </p:nvSpPr>
        <p:spPr>
          <a:xfrm>
            <a:off x="1082488" y="5972121"/>
            <a:ext cx="10292498" cy="369332"/>
          </a:xfrm>
          <a:prstGeom prst="rect">
            <a:avLst/>
          </a:prstGeom>
          <a:noFill/>
        </p:spPr>
        <p:txBody>
          <a:bodyPr wrap="none" rtlCol="0">
            <a:spAutoFit/>
          </a:bodyPr>
          <a:lstStyle/>
          <a:p>
            <a:r>
              <a:rPr lang="en-US" dirty="0"/>
              <a:t>https://</a:t>
            </a:r>
            <a:r>
              <a:rPr lang="en-US" dirty="0" err="1"/>
              <a:t>chat.openai.com</a:t>
            </a:r>
            <a:r>
              <a:rPr lang="en-US" dirty="0"/>
              <a:t>/g/g-5iaafjkKY-knowlege-graph-builder/c/154426f2-3ec0-4193-8845-09bb9533653f</a:t>
            </a:r>
          </a:p>
        </p:txBody>
      </p:sp>
    </p:spTree>
    <p:extLst>
      <p:ext uri="{BB962C8B-B14F-4D97-AF65-F5344CB8AC3E}">
        <p14:creationId xmlns:p14="http://schemas.microsoft.com/office/powerpoint/2010/main" val="3931687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4A6A4-EEC5-78EB-BB0C-B93A9F2545D8}"/>
              </a:ext>
            </a:extLst>
          </p:cNvPr>
          <p:cNvSpPr>
            <a:spLocks noGrp="1"/>
          </p:cNvSpPr>
          <p:nvPr>
            <p:ph type="title"/>
          </p:nvPr>
        </p:nvSpPr>
        <p:spPr/>
        <p:txBody>
          <a:bodyPr/>
          <a:lstStyle/>
          <a:p>
            <a:r>
              <a:rPr lang="en-US" dirty="0"/>
              <a:t>Finding the “Nouns” and “Edges”</a:t>
            </a:r>
          </a:p>
        </p:txBody>
      </p:sp>
      <p:sp>
        <p:nvSpPr>
          <p:cNvPr id="3" name="Content Placeholder 2">
            <a:extLst>
              <a:ext uri="{FF2B5EF4-FFF2-40B4-BE49-F238E27FC236}">
                <a16:creationId xmlns:a16="http://schemas.microsoft.com/office/drawing/2014/main" id="{C7C12911-BF97-6A6B-6407-8F7CD147F436}"/>
              </a:ext>
            </a:extLst>
          </p:cNvPr>
          <p:cNvSpPr>
            <a:spLocks noGrp="1"/>
          </p:cNvSpPr>
          <p:nvPr>
            <p:ph idx="1"/>
          </p:nvPr>
        </p:nvSpPr>
        <p:spPr>
          <a:xfrm>
            <a:off x="838200" y="5833055"/>
            <a:ext cx="10515600" cy="503076"/>
          </a:xfrm>
        </p:spPr>
        <p:txBody>
          <a:bodyPr/>
          <a:lstStyle/>
          <a:p>
            <a:r>
              <a:rPr lang="en-US" dirty="0"/>
              <a:t>Text to JSON file</a:t>
            </a:r>
          </a:p>
        </p:txBody>
      </p:sp>
      <p:sp>
        <p:nvSpPr>
          <p:cNvPr id="4" name="Slide Number Placeholder 3">
            <a:extLst>
              <a:ext uri="{FF2B5EF4-FFF2-40B4-BE49-F238E27FC236}">
                <a16:creationId xmlns:a16="http://schemas.microsoft.com/office/drawing/2014/main" id="{CFE934F2-50CF-BBA5-4D77-5A164AE4139A}"/>
              </a:ext>
            </a:extLst>
          </p:cNvPr>
          <p:cNvSpPr>
            <a:spLocks noGrp="1"/>
          </p:cNvSpPr>
          <p:nvPr>
            <p:ph type="sldNum" sz="quarter" idx="12"/>
          </p:nvPr>
        </p:nvSpPr>
        <p:spPr/>
        <p:txBody>
          <a:bodyPr/>
          <a:lstStyle/>
          <a:p>
            <a:fld id="{E4E17628-BB69-494D-BA8C-C14032583637}" type="slidenum">
              <a:rPr lang="en-US" smtClean="0"/>
              <a:t>22</a:t>
            </a:fld>
            <a:endParaRPr lang="en-US"/>
          </a:p>
        </p:txBody>
      </p:sp>
      <p:pic>
        <p:nvPicPr>
          <p:cNvPr id="5" name="Picture 4">
            <a:extLst>
              <a:ext uri="{FF2B5EF4-FFF2-40B4-BE49-F238E27FC236}">
                <a16:creationId xmlns:a16="http://schemas.microsoft.com/office/drawing/2014/main" id="{5BC768AE-7E59-67EE-1EDF-A3FA3EC3D55D}"/>
              </a:ext>
            </a:extLst>
          </p:cNvPr>
          <p:cNvPicPr>
            <a:picLocks noChangeAspect="1"/>
          </p:cNvPicPr>
          <p:nvPr/>
        </p:nvPicPr>
        <p:blipFill>
          <a:blip r:embed="rId2"/>
          <a:stretch>
            <a:fillRect/>
          </a:stretch>
        </p:blipFill>
        <p:spPr>
          <a:xfrm>
            <a:off x="2965315" y="1181612"/>
            <a:ext cx="5750668" cy="4494775"/>
          </a:xfrm>
          <a:prstGeom prst="rect">
            <a:avLst/>
          </a:prstGeom>
        </p:spPr>
      </p:pic>
    </p:spTree>
    <p:extLst>
      <p:ext uri="{BB962C8B-B14F-4D97-AF65-F5344CB8AC3E}">
        <p14:creationId xmlns:p14="http://schemas.microsoft.com/office/powerpoint/2010/main" val="3848324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90896-BBB4-CB3D-FB8B-47B135D6C700}"/>
              </a:ext>
            </a:extLst>
          </p:cNvPr>
          <p:cNvSpPr>
            <a:spLocks noGrp="1"/>
          </p:cNvSpPr>
          <p:nvPr>
            <p:ph type="title"/>
          </p:nvPr>
        </p:nvSpPr>
        <p:spPr/>
        <p:txBody>
          <a:bodyPr/>
          <a:lstStyle/>
          <a:p>
            <a:r>
              <a:rPr lang="en-US" dirty="0"/>
              <a:t>Graph Representation</a:t>
            </a:r>
          </a:p>
        </p:txBody>
      </p:sp>
      <p:sp>
        <p:nvSpPr>
          <p:cNvPr id="3" name="Content Placeholder 2">
            <a:extLst>
              <a:ext uri="{FF2B5EF4-FFF2-40B4-BE49-F238E27FC236}">
                <a16:creationId xmlns:a16="http://schemas.microsoft.com/office/drawing/2014/main" id="{A962279D-B2ED-7462-B591-AF9129EDEFDA}"/>
              </a:ext>
            </a:extLst>
          </p:cNvPr>
          <p:cNvSpPr>
            <a:spLocks noGrp="1"/>
          </p:cNvSpPr>
          <p:nvPr>
            <p:ph idx="1"/>
          </p:nvPr>
        </p:nvSpPr>
        <p:spPr>
          <a:xfrm>
            <a:off x="589722" y="5550287"/>
            <a:ext cx="10515600" cy="1006156"/>
          </a:xfrm>
        </p:spPr>
        <p:txBody>
          <a:bodyPr/>
          <a:lstStyle/>
          <a:p>
            <a:r>
              <a:rPr lang="en-US" dirty="0"/>
              <a:t>How can we connect this graph to a central data warehouse?</a:t>
            </a:r>
          </a:p>
          <a:p>
            <a:r>
              <a:rPr lang="en-US" dirty="0"/>
              <a:t>Analytics is just counting the number of links!</a:t>
            </a:r>
          </a:p>
        </p:txBody>
      </p:sp>
      <p:sp>
        <p:nvSpPr>
          <p:cNvPr id="4" name="Slide Number Placeholder 3">
            <a:extLst>
              <a:ext uri="{FF2B5EF4-FFF2-40B4-BE49-F238E27FC236}">
                <a16:creationId xmlns:a16="http://schemas.microsoft.com/office/drawing/2014/main" id="{7C619288-0900-D8CF-16D1-8AB98C61029F}"/>
              </a:ext>
            </a:extLst>
          </p:cNvPr>
          <p:cNvSpPr>
            <a:spLocks noGrp="1"/>
          </p:cNvSpPr>
          <p:nvPr>
            <p:ph type="sldNum" sz="quarter" idx="12"/>
          </p:nvPr>
        </p:nvSpPr>
        <p:spPr/>
        <p:txBody>
          <a:bodyPr/>
          <a:lstStyle/>
          <a:p>
            <a:fld id="{E4E17628-BB69-494D-BA8C-C14032583637}" type="slidenum">
              <a:rPr lang="en-US" smtClean="0"/>
              <a:t>23</a:t>
            </a:fld>
            <a:endParaRPr lang="en-US"/>
          </a:p>
        </p:txBody>
      </p:sp>
      <p:pic>
        <p:nvPicPr>
          <p:cNvPr id="2050" name="Picture 2" descr="Output image">
            <a:extLst>
              <a:ext uri="{FF2B5EF4-FFF2-40B4-BE49-F238E27FC236}">
                <a16:creationId xmlns:a16="http://schemas.microsoft.com/office/drawing/2014/main" id="{90E92092-E746-B188-8617-04BA3940FB28}"/>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011594" y="1307713"/>
            <a:ext cx="6125217" cy="424257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8FAF66B8-AFDF-EFEA-9C2F-67EC31ED7FE9}"/>
              </a:ext>
            </a:extLst>
          </p:cNvPr>
          <p:cNvCxnSpPr/>
          <p:nvPr/>
        </p:nvCxnSpPr>
        <p:spPr>
          <a:xfrm>
            <a:off x="5966298" y="2153055"/>
            <a:ext cx="1264596" cy="25421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B503E14-F019-6354-7BD6-41E0D2D77657}"/>
              </a:ext>
            </a:extLst>
          </p:cNvPr>
          <p:cNvCxnSpPr>
            <a:cxnSpLocks/>
          </p:cNvCxnSpPr>
          <p:nvPr/>
        </p:nvCxnSpPr>
        <p:spPr>
          <a:xfrm flipV="1">
            <a:off x="3942945" y="2153055"/>
            <a:ext cx="1809344" cy="9079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9114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E4BFA-6654-D4C5-2CB6-3F4C458FC99D}"/>
              </a:ext>
            </a:extLst>
          </p:cNvPr>
          <p:cNvSpPr>
            <a:spLocks noGrp="1"/>
          </p:cNvSpPr>
          <p:nvPr>
            <p:ph type="title"/>
          </p:nvPr>
        </p:nvSpPr>
        <p:spPr/>
        <p:txBody>
          <a:bodyPr/>
          <a:lstStyle/>
          <a:p>
            <a:r>
              <a:rPr lang="en-US" dirty="0"/>
              <a:t>Strategic Planning Document</a:t>
            </a:r>
          </a:p>
        </p:txBody>
      </p:sp>
      <p:sp>
        <p:nvSpPr>
          <p:cNvPr id="4" name="Slide Number Placeholder 3">
            <a:extLst>
              <a:ext uri="{FF2B5EF4-FFF2-40B4-BE49-F238E27FC236}">
                <a16:creationId xmlns:a16="http://schemas.microsoft.com/office/drawing/2014/main" id="{06B0A7DC-4923-2CAE-28BF-4F8FD5C43B64}"/>
              </a:ext>
            </a:extLst>
          </p:cNvPr>
          <p:cNvSpPr>
            <a:spLocks noGrp="1"/>
          </p:cNvSpPr>
          <p:nvPr>
            <p:ph type="sldNum" sz="quarter" idx="12"/>
          </p:nvPr>
        </p:nvSpPr>
        <p:spPr/>
        <p:txBody>
          <a:bodyPr/>
          <a:lstStyle/>
          <a:p>
            <a:fld id="{E4E17628-BB69-494D-BA8C-C14032583637}" type="slidenum">
              <a:rPr lang="en-US" smtClean="0"/>
              <a:t>24</a:t>
            </a:fld>
            <a:endParaRPr lang="en-US"/>
          </a:p>
        </p:txBody>
      </p:sp>
      <p:pic>
        <p:nvPicPr>
          <p:cNvPr id="5" name="Picture 4">
            <a:extLst>
              <a:ext uri="{FF2B5EF4-FFF2-40B4-BE49-F238E27FC236}">
                <a16:creationId xmlns:a16="http://schemas.microsoft.com/office/drawing/2014/main" id="{D4EF0E3A-6E7C-0CB1-7E96-46EB538EDD17}"/>
              </a:ext>
            </a:extLst>
          </p:cNvPr>
          <p:cNvPicPr>
            <a:picLocks noChangeAspect="1"/>
          </p:cNvPicPr>
          <p:nvPr/>
        </p:nvPicPr>
        <p:blipFill>
          <a:blip r:embed="rId2"/>
          <a:stretch>
            <a:fillRect/>
          </a:stretch>
        </p:blipFill>
        <p:spPr>
          <a:xfrm>
            <a:off x="3414877" y="1351063"/>
            <a:ext cx="5258475" cy="4704067"/>
          </a:xfrm>
          <a:prstGeom prst="rect">
            <a:avLst/>
          </a:prstGeom>
          <a:ln>
            <a:solidFill>
              <a:schemeClr val="tx1"/>
            </a:solidFill>
          </a:ln>
        </p:spPr>
      </p:pic>
    </p:spTree>
    <p:extLst>
      <p:ext uri="{BB962C8B-B14F-4D97-AF65-F5344CB8AC3E}">
        <p14:creationId xmlns:p14="http://schemas.microsoft.com/office/powerpoint/2010/main" val="28993563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3E571-B386-4B4E-D078-6E57001FC67D}"/>
              </a:ext>
            </a:extLst>
          </p:cNvPr>
          <p:cNvSpPr>
            <a:spLocks noGrp="1"/>
          </p:cNvSpPr>
          <p:nvPr>
            <p:ph type="title"/>
          </p:nvPr>
        </p:nvSpPr>
        <p:spPr/>
        <p:txBody>
          <a:bodyPr/>
          <a:lstStyle/>
          <a:p>
            <a:r>
              <a:rPr lang="en-US" dirty="0"/>
              <a:t>Strategy Text to Ontology</a:t>
            </a:r>
          </a:p>
        </p:txBody>
      </p:sp>
      <p:sp>
        <p:nvSpPr>
          <p:cNvPr id="3" name="Content Placeholder 2">
            <a:extLst>
              <a:ext uri="{FF2B5EF4-FFF2-40B4-BE49-F238E27FC236}">
                <a16:creationId xmlns:a16="http://schemas.microsoft.com/office/drawing/2014/main" id="{C9B7122B-A28E-F25B-D8BE-EA7A47AA2448}"/>
              </a:ext>
            </a:extLst>
          </p:cNvPr>
          <p:cNvSpPr>
            <a:spLocks noGrp="1"/>
          </p:cNvSpPr>
          <p:nvPr>
            <p:ph idx="1"/>
          </p:nvPr>
        </p:nvSpPr>
        <p:spPr>
          <a:xfrm>
            <a:off x="650131" y="5582208"/>
            <a:ext cx="10515600" cy="861224"/>
          </a:xfrm>
        </p:spPr>
        <p:txBody>
          <a:bodyPr>
            <a:normAutofit fontScale="92500" lnSpcReduction="10000"/>
          </a:bodyPr>
          <a:lstStyle/>
          <a:p>
            <a:r>
              <a:rPr lang="en-US" dirty="0"/>
              <a:t>24 key “vertices” (nodes) identified</a:t>
            </a:r>
          </a:p>
          <a:p>
            <a:r>
              <a:rPr lang="en-US" dirty="0"/>
              <a:t>Key relationships found</a:t>
            </a:r>
          </a:p>
        </p:txBody>
      </p:sp>
      <p:sp>
        <p:nvSpPr>
          <p:cNvPr id="4" name="Slide Number Placeholder 3">
            <a:extLst>
              <a:ext uri="{FF2B5EF4-FFF2-40B4-BE49-F238E27FC236}">
                <a16:creationId xmlns:a16="http://schemas.microsoft.com/office/drawing/2014/main" id="{84AA07D4-6137-A7FB-3B4F-862FF6C75DF6}"/>
              </a:ext>
            </a:extLst>
          </p:cNvPr>
          <p:cNvSpPr>
            <a:spLocks noGrp="1"/>
          </p:cNvSpPr>
          <p:nvPr>
            <p:ph type="sldNum" sz="quarter" idx="12"/>
          </p:nvPr>
        </p:nvSpPr>
        <p:spPr/>
        <p:txBody>
          <a:bodyPr/>
          <a:lstStyle/>
          <a:p>
            <a:fld id="{E4E17628-BB69-494D-BA8C-C14032583637}" type="slidenum">
              <a:rPr lang="en-US" smtClean="0"/>
              <a:t>25</a:t>
            </a:fld>
            <a:endParaRPr lang="en-US"/>
          </a:p>
        </p:txBody>
      </p:sp>
      <p:pic>
        <p:nvPicPr>
          <p:cNvPr id="5" name="Picture 4">
            <a:extLst>
              <a:ext uri="{FF2B5EF4-FFF2-40B4-BE49-F238E27FC236}">
                <a16:creationId xmlns:a16="http://schemas.microsoft.com/office/drawing/2014/main" id="{EEF77B42-7A8D-38A3-FC52-E7382CFABBF5}"/>
              </a:ext>
            </a:extLst>
          </p:cNvPr>
          <p:cNvPicPr>
            <a:picLocks noChangeAspect="1"/>
          </p:cNvPicPr>
          <p:nvPr/>
        </p:nvPicPr>
        <p:blipFill>
          <a:blip r:embed="rId2"/>
          <a:stretch>
            <a:fillRect/>
          </a:stretch>
        </p:blipFill>
        <p:spPr>
          <a:xfrm>
            <a:off x="3635153" y="1423980"/>
            <a:ext cx="4921693" cy="3895082"/>
          </a:xfrm>
          <a:prstGeom prst="rect">
            <a:avLst/>
          </a:prstGeom>
          <a:ln>
            <a:solidFill>
              <a:schemeClr val="tx1"/>
            </a:solidFill>
          </a:ln>
        </p:spPr>
      </p:pic>
    </p:spTree>
    <p:extLst>
      <p:ext uri="{BB962C8B-B14F-4D97-AF65-F5344CB8AC3E}">
        <p14:creationId xmlns:p14="http://schemas.microsoft.com/office/powerpoint/2010/main" val="18404577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1DC103-6DE8-3253-9CFC-52EFD0F467B1}"/>
              </a:ext>
            </a:extLst>
          </p:cNvPr>
          <p:cNvSpPr>
            <a:spLocks noGrp="1"/>
          </p:cNvSpPr>
          <p:nvPr>
            <p:ph type="sldNum" sz="quarter" idx="12"/>
          </p:nvPr>
        </p:nvSpPr>
        <p:spPr/>
        <p:txBody>
          <a:bodyPr/>
          <a:lstStyle/>
          <a:p>
            <a:fld id="{E4E17628-BB69-494D-BA8C-C14032583637}" type="slidenum">
              <a:rPr lang="en-US" smtClean="0"/>
              <a:t>26</a:t>
            </a:fld>
            <a:endParaRPr lang="en-US"/>
          </a:p>
        </p:txBody>
      </p:sp>
      <p:pic>
        <p:nvPicPr>
          <p:cNvPr id="5" name="Picture 4">
            <a:extLst>
              <a:ext uri="{FF2B5EF4-FFF2-40B4-BE49-F238E27FC236}">
                <a16:creationId xmlns:a16="http://schemas.microsoft.com/office/drawing/2014/main" id="{D7299973-EE38-B48A-69FF-4B081BF1AE2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0040" y="205210"/>
            <a:ext cx="9556378" cy="6570009"/>
          </a:xfrm>
          <a:prstGeom prst="rect">
            <a:avLst/>
          </a:prstGeom>
        </p:spPr>
      </p:pic>
    </p:spTree>
    <p:extLst>
      <p:ext uri="{BB962C8B-B14F-4D97-AF65-F5344CB8AC3E}">
        <p14:creationId xmlns:p14="http://schemas.microsoft.com/office/powerpoint/2010/main" val="11098771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757B4-AC68-E6AE-033D-7EB27E8544DE}"/>
              </a:ext>
            </a:extLst>
          </p:cNvPr>
          <p:cNvSpPr>
            <a:spLocks noGrp="1"/>
          </p:cNvSpPr>
          <p:nvPr>
            <p:ph type="title"/>
          </p:nvPr>
        </p:nvSpPr>
        <p:spPr/>
        <p:txBody>
          <a:bodyPr/>
          <a:lstStyle/>
          <a:p>
            <a:r>
              <a:rPr lang="en-US" dirty="0"/>
              <a:t>Six Ways to Store Knowledge</a:t>
            </a:r>
          </a:p>
        </p:txBody>
      </p:sp>
      <p:sp>
        <p:nvSpPr>
          <p:cNvPr id="4" name="Slide Number Placeholder 3">
            <a:extLst>
              <a:ext uri="{FF2B5EF4-FFF2-40B4-BE49-F238E27FC236}">
                <a16:creationId xmlns:a16="http://schemas.microsoft.com/office/drawing/2014/main" id="{02923B25-B0D5-721B-B612-805B16E74DF5}"/>
              </a:ext>
            </a:extLst>
          </p:cNvPr>
          <p:cNvSpPr>
            <a:spLocks noGrp="1"/>
          </p:cNvSpPr>
          <p:nvPr>
            <p:ph type="sldNum" sz="quarter" idx="12"/>
          </p:nvPr>
        </p:nvSpPr>
        <p:spPr>
          <a:xfrm>
            <a:off x="9301987" y="6414210"/>
            <a:ext cx="2743200" cy="365125"/>
          </a:xfrm>
        </p:spPr>
        <p:txBody>
          <a:bodyPr/>
          <a:lstStyle/>
          <a:p>
            <a:fld id="{E4E17628-BB69-494D-BA8C-C14032583637}" type="slidenum">
              <a:rPr lang="en-US" smtClean="0"/>
              <a:t>27</a:t>
            </a:fld>
            <a:endParaRPr lang="en-US" dirty="0"/>
          </a:p>
        </p:txBody>
      </p:sp>
      <p:sp>
        <p:nvSpPr>
          <p:cNvPr id="5" name="Text Placeholder 7">
            <a:extLst>
              <a:ext uri="{FF2B5EF4-FFF2-40B4-BE49-F238E27FC236}">
                <a16:creationId xmlns:a16="http://schemas.microsoft.com/office/drawing/2014/main" id="{453426E0-3315-10C4-8491-02F61ED32183}"/>
              </a:ext>
            </a:extLst>
          </p:cNvPr>
          <p:cNvSpPr txBox="1">
            <a:spLocks/>
          </p:cNvSpPr>
          <p:nvPr/>
        </p:nvSpPr>
        <p:spPr>
          <a:xfrm>
            <a:off x="557014" y="1256840"/>
            <a:ext cx="2849880" cy="621548"/>
          </a:xfrm>
          <a:prstGeom prst="rect">
            <a:avLst/>
          </a:prstGeom>
        </p:spPr>
        <p:txBody>
          <a:bodyPr anchor="ctr"/>
          <a:lstStyle/>
          <a:p>
            <a:pPr marL="437261" indent="-437261" algn="ctr" defTabSz="1166031" eaLnBrk="0" fontAlgn="base" hangingPunct="0">
              <a:spcBef>
                <a:spcPct val="20000"/>
              </a:spcBef>
              <a:spcAft>
                <a:spcPct val="0"/>
              </a:spcAft>
              <a:defRPr/>
            </a:pPr>
            <a:r>
              <a:rPr lang="en-US" sz="2800" b="1" kern="0" dirty="0">
                <a:latin typeface="Arial Narrow" pitchFamily="34" charset="0"/>
                <a:ea typeface="Arial" charset="0"/>
                <a:cs typeface="Arial"/>
              </a:rPr>
              <a:t>Relational</a:t>
            </a:r>
          </a:p>
        </p:txBody>
      </p:sp>
      <p:grpSp>
        <p:nvGrpSpPr>
          <p:cNvPr id="6" name="Group 143">
            <a:extLst>
              <a:ext uri="{FF2B5EF4-FFF2-40B4-BE49-F238E27FC236}">
                <a16:creationId xmlns:a16="http://schemas.microsoft.com/office/drawing/2014/main" id="{3A310277-89BC-6972-F1A0-1CAAD00C9941}"/>
              </a:ext>
            </a:extLst>
          </p:cNvPr>
          <p:cNvGrpSpPr/>
          <p:nvPr/>
        </p:nvGrpSpPr>
        <p:grpSpPr>
          <a:xfrm>
            <a:off x="993438" y="1996278"/>
            <a:ext cx="1977032" cy="1533403"/>
            <a:chOff x="533400" y="1905000"/>
            <a:chExt cx="1447800" cy="1447800"/>
          </a:xfrm>
        </p:grpSpPr>
        <p:sp>
          <p:nvSpPr>
            <p:cNvPr id="7" name="Rectangle 6">
              <a:extLst>
                <a:ext uri="{FF2B5EF4-FFF2-40B4-BE49-F238E27FC236}">
                  <a16:creationId xmlns:a16="http://schemas.microsoft.com/office/drawing/2014/main" id="{CF0B7013-6460-33E1-449D-10DB78725065}"/>
                </a:ext>
              </a:extLst>
            </p:cNvPr>
            <p:cNvSpPr/>
            <p:nvPr/>
          </p:nvSpPr>
          <p:spPr bwMode="auto">
            <a:xfrm>
              <a:off x="533402" y="190500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8" name="Rectangle 7">
              <a:extLst>
                <a:ext uri="{FF2B5EF4-FFF2-40B4-BE49-F238E27FC236}">
                  <a16:creationId xmlns:a16="http://schemas.microsoft.com/office/drawing/2014/main" id="{E91869D4-E076-3505-F2B2-48C7607FCC1D}"/>
                </a:ext>
              </a:extLst>
            </p:cNvPr>
            <p:cNvSpPr/>
            <p:nvPr/>
          </p:nvSpPr>
          <p:spPr bwMode="auto">
            <a:xfrm>
              <a:off x="533402" y="208597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9" name="Rectangle 8">
              <a:extLst>
                <a:ext uri="{FF2B5EF4-FFF2-40B4-BE49-F238E27FC236}">
                  <a16:creationId xmlns:a16="http://schemas.microsoft.com/office/drawing/2014/main" id="{EE71281F-2968-D08D-D78C-743CF0AB921E}"/>
                </a:ext>
              </a:extLst>
            </p:cNvPr>
            <p:cNvSpPr/>
            <p:nvPr/>
          </p:nvSpPr>
          <p:spPr bwMode="auto">
            <a:xfrm>
              <a:off x="533401" y="226695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0" name="Rectangle 9">
              <a:extLst>
                <a:ext uri="{FF2B5EF4-FFF2-40B4-BE49-F238E27FC236}">
                  <a16:creationId xmlns:a16="http://schemas.microsoft.com/office/drawing/2014/main" id="{CB2169E0-2F01-E0F6-7CDA-41D235E85915}"/>
                </a:ext>
              </a:extLst>
            </p:cNvPr>
            <p:cNvSpPr/>
            <p:nvPr/>
          </p:nvSpPr>
          <p:spPr bwMode="auto">
            <a:xfrm>
              <a:off x="533401" y="244792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1" name="Rectangle 10">
              <a:extLst>
                <a:ext uri="{FF2B5EF4-FFF2-40B4-BE49-F238E27FC236}">
                  <a16:creationId xmlns:a16="http://schemas.microsoft.com/office/drawing/2014/main" id="{B709B44C-990B-1E83-EAFE-D5C665427979}"/>
                </a:ext>
              </a:extLst>
            </p:cNvPr>
            <p:cNvSpPr/>
            <p:nvPr/>
          </p:nvSpPr>
          <p:spPr bwMode="auto">
            <a:xfrm>
              <a:off x="533401" y="262890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2" name="Rectangle 11">
              <a:extLst>
                <a:ext uri="{FF2B5EF4-FFF2-40B4-BE49-F238E27FC236}">
                  <a16:creationId xmlns:a16="http://schemas.microsoft.com/office/drawing/2014/main" id="{7F968AB0-1C6E-6BAB-14AC-A179BE4F43C8}"/>
                </a:ext>
              </a:extLst>
            </p:cNvPr>
            <p:cNvSpPr/>
            <p:nvPr/>
          </p:nvSpPr>
          <p:spPr bwMode="auto">
            <a:xfrm>
              <a:off x="533401" y="280987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3" name="Rectangle 12">
              <a:extLst>
                <a:ext uri="{FF2B5EF4-FFF2-40B4-BE49-F238E27FC236}">
                  <a16:creationId xmlns:a16="http://schemas.microsoft.com/office/drawing/2014/main" id="{B2B2CADD-DC88-B443-4D59-60F305BB4306}"/>
                </a:ext>
              </a:extLst>
            </p:cNvPr>
            <p:cNvSpPr/>
            <p:nvPr/>
          </p:nvSpPr>
          <p:spPr bwMode="auto">
            <a:xfrm>
              <a:off x="533400" y="299085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4" name="Rectangle 13">
              <a:extLst>
                <a:ext uri="{FF2B5EF4-FFF2-40B4-BE49-F238E27FC236}">
                  <a16:creationId xmlns:a16="http://schemas.microsoft.com/office/drawing/2014/main" id="{3AF71B6F-7448-A6DE-E15B-57A509CA55DC}"/>
                </a:ext>
              </a:extLst>
            </p:cNvPr>
            <p:cNvSpPr/>
            <p:nvPr/>
          </p:nvSpPr>
          <p:spPr bwMode="auto">
            <a:xfrm>
              <a:off x="533400" y="317182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 name="Rectangle 14">
              <a:extLst>
                <a:ext uri="{FF2B5EF4-FFF2-40B4-BE49-F238E27FC236}">
                  <a16:creationId xmlns:a16="http://schemas.microsoft.com/office/drawing/2014/main" id="{B0653DAB-36ED-7B0F-A2A9-B660139A9E45}"/>
                </a:ext>
              </a:extLst>
            </p:cNvPr>
            <p:cNvSpPr/>
            <p:nvPr/>
          </p:nvSpPr>
          <p:spPr bwMode="auto">
            <a:xfrm>
              <a:off x="878114" y="190500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 name="Rectangle 15">
              <a:extLst>
                <a:ext uri="{FF2B5EF4-FFF2-40B4-BE49-F238E27FC236}">
                  <a16:creationId xmlns:a16="http://schemas.microsoft.com/office/drawing/2014/main" id="{DE87F5FB-095D-D790-34F3-3F8D06866393}"/>
                </a:ext>
              </a:extLst>
            </p:cNvPr>
            <p:cNvSpPr/>
            <p:nvPr/>
          </p:nvSpPr>
          <p:spPr bwMode="auto">
            <a:xfrm>
              <a:off x="878114" y="208597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7" name="Rectangle 16">
              <a:extLst>
                <a:ext uri="{FF2B5EF4-FFF2-40B4-BE49-F238E27FC236}">
                  <a16:creationId xmlns:a16="http://schemas.microsoft.com/office/drawing/2014/main" id="{7122A45C-D2E6-EF7F-FAE9-BBB9CD54A177}"/>
                </a:ext>
              </a:extLst>
            </p:cNvPr>
            <p:cNvSpPr/>
            <p:nvPr/>
          </p:nvSpPr>
          <p:spPr bwMode="auto">
            <a:xfrm>
              <a:off x="878113" y="226695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8" name="Rectangle 17">
              <a:extLst>
                <a:ext uri="{FF2B5EF4-FFF2-40B4-BE49-F238E27FC236}">
                  <a16:creationId xmlns:a16="http://schemas.microsoft.com/office/drawing/2014/main" id="{DAAD7744-4068-8E50-F7C7-F0DF78A654F8}"/>
                </a:ext>
              </a:extLst>
            </p:cNvPr>
            <p:cNvSpPr/>
            <p:nvPr/>
          </p:nvSpPr>
          <p:spPr bwMode="auto">
            <a:xfrm>
              <a:off x="878113" y="244792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9" name="Rectangle 18">
              <a:extLst>
                <a:ext uri="{FF2B5EF4-FFF2-40B4-BE49-F238E27FC236}">
                  <a16:creationId xmlns:a16="http://schemas.microsoft.com/office/drawing/2014/main" id="{EE7F9514-E0D9-4DCD-AD20-DC313D7C1672}"/>
                </a:ext>
              </a:extLst>
            </p:cNvPr>
            <p:cNvSpPr/>
            <p:nvPr/>
          </p:nvSpPr>
          <p:spPr bwMode="auto">
            <a:xfrm>
              <a:off x="878113" y="262890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20" name="Rectangle 19">
              <a:extLst>
                <a:ext uri="{FF2B5EF4-FFF2-40B4-BE49-F238E27FC236}">
                  <a16:creationId xmlns:a16="http://schemas.microsoft.com/office/drawing/2014/main" id="{DE6EB3AE-CA67-F769-4834-6157A80FB152}"/>
                </a:ext>
              </a:extLst>
            </p:cNvPr>
            <p:cNvSpPr/>
            <p:nvPr/>
          </p:nvSpPr>
          <p:spPr bwMode="auto">
            <a:xfrm>
              <a:off x="878113" y="280987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21" name="Rectangle 20">
              <a:extLst>
                <a:ext uri="{FF2B5EF4-FFF2-40B4-BE49-F238E27FC236}">
                  <a16:creationId xmlns:a16="http://schemas.microsoft.com/office/drawing/2014/main" id="{3B02ADA6-6448-D8CF-E928-47547469D45B}"/>
                </a:ext>
              </a:extLst>
            </p:cNvPr>
            <p:cNvSpPr/>
            <p:nvPr/>
          </p:nvSpPr>
          <p:spPr bwMode="auto">
            <a:xfrm>
              <a:off x="878112" y="299085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22" name="Rectangle 21">
              <a:extLst>
                <a:ext uri="{FF2B5EF4-FFF2-40B4-BE49-F238E27FC236}">
                  <a16:creationId xmlns:a16="http://schemas.microsoft.com/office/drawing/2014/main" id="{A34A8482-F12E-B932-E127-BBB3760831E0}"/>
                </a:ext>
              </a:extLst>
            </p:cNvPr>
            <p:cNvSpPr/>
            <p:nvPr/>
          </p:nvSpPr>
          <p:spPr bwMode="auto">
            <a:xfrm>
              <a:off x="878112" y="317182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23" name="Rectangle 22">
              <a:extLst>
                <a:ext uri="{FF2B5EF4-FFF2-40B4-BE49-F238E27FC236}">
                  <a16:creationId xmlns:a16="http://schemas.microsoft.com/office/drawing/2014/main" id="{C4E408B0-23E1-2286-EF87-2CADD91F7B66}"/>
                </a:ext>
              </a:extLst>
            </p:cNvPr>
            <p:cNvSpPr/>
            <p:nvPr/>
          </p:nvSpPr>
          <p:spPr bwMode="auto">
            <a:xfrm>
              <a:off x="1429658" y="190500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24" name="Rectangle 23">
              <a:extLst>
                <a:ext uri="{FF2B5EF4-FFF2-40B4-BE49-F238E27FC236}">
                  <a16:creationId xmlns:a16="http://schemas.microsoft.com/office/drawing/2014/main" id="{2C190224-CE48-746E-929D-78D9D9176FE1}"/>
                </a:ext>
              </a:extLst>
            </p:cNvPr>
            <p:cNvSpPr/>
            <p:nvPr/>
          </p:nvSpPr>
          <p:spPr bwMode="auto">
            <a:xfrm>
              <a:off x="1429658" y="208597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25" name="Rectangle 24">
              <a:extLst>
                <a:ext uri="{FF2B5EF4-FFF2-40B4-BE49-F238E27FC236}">
                  <a16:creationId xmlns:a16="http://schemas.microsoft.com/office/drawing/2014/main" id="{0ECD42CA-A258-467A-9858-38514CB9ED16}"/>
                </a:ext>
              </a:extLst>
            </p:cNvPr>
            <p:cNvSpPr/>
            <p:nvPr/>
          </p:nvSpPr>
          <p:spPr bwMode="auto">
            <a:xfrm>
              <a:off x="1429657" y="226695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26" name="Rectangle 25">
              <a:extLst>
                <a:ext uri="{FF2B5EF4-FFF2-40B4-BE49-F238E27FC236}">
                  <a16:creationId xmlns:a16="http://schemas.microsoft.com/office/drawing/2014/main" id="{91796C09-1254-86CD-616D-DDE0F39A32DA}"/>
                </a:ext>
              </a:extLst>
            </p:cNvPr>
            <p:cNvSpPr/>
            <p:nvPr/>
          </p:nvSpPr>
          <p:spPr bwMode="auto">
            <a:xfrm>
              <a:off x="1429657" y="244792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27" name="Rectangle 26">
              <a:extLst>
                <a:ext uri="{FF2B5EF4-FFF2-40B4-BE49-F238E27FC236}">
                  <a16:creationId xmlns:a16="http://schemas.microsoft.com/office/drawing/2014/main" id="{470CB266-0635-FE97-76B6-E725AD1E08AB}"/>
                </a:ext>
              </a:extLst>
            </p:cNvPr>
            <p:cNvSpPr/>
            <p:nvPr/>
          </p:nvSpPr>
          <p:spPr bwMode="auto">
            <a:xfrm>
              <a:off x="1429657" y="262890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28" name="Rectangle 27">
              <a:extLst>
                <a:ext uri="{FF2B5EF4-FFF2-40B4-BE49-F238E27FC236}">
                  <a16:creationId xmlns:a16="http://schemas.microsoft.com/office/drawing/2014/main" id="{047D801D-0BDC-6FD8-2F63-C9E4AD6EDC74}"/>
                </a:ext>
              </a:extLst>
            </p:cNvPr>
            <p:cNvSpPr/>
            <p:nvPr/>
          </p:nvSpPr>
          <p:spPr bwMode="auto">
            <a:xfrm>
              <a:off x="1429657" y="280987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29" name="Rectangle 28">
              <a:extLst>
                <a:ext uri="{FF2B5EF4-FFF2-40B4-BE49-F238E27FC236}">
                  <a16:creationId xmlns:a16="http://schemas.microsoft.com/office/drawing/2014/main" id="{A187CE7B-4E78-F288-A02B-BC1BBEA2D124}"/>
                </a:ext>
              </a:extLst>
            </p:cNvPr>
            <p:cNvSpPr/>
            <p:nvPr/>
          </p:nvSpPr>
          <p:spPr bwMode="auto">
            <a:xfrm>
              <a:off x="1429657" y="299085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30" name="Rectangle 29">
              <a:extLst>
                <a:ext uri="{FF2B5EF4-FFF2-40B4-BE49-F238E27FC236}">
                  <a16:creationId xmlns:a16="http://schemas.microsoft.com/office/drawing/2014/main" id="{6FDFDC9B-03C4-40CE-622F-6C5DA27B2DBB}"/>
                </a:ext>
              </a:extLst>
            </p:cNvPr>
            <p:cNvSpPr/>
            <p:nvPr/>
          </p:nvSpPr>
          <p:spPr bwMode="auto">
            <a:xfrm>
              <a:off x="1429657" y="317182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31" name="Rectangle 30">
              <a:extLst>
                <a:ext uri="{FF2B5EF4-FFF2-40B4-BE49-F238E27FC236}">
                  <a16:creationId xmlns:a16="http://schemas.microsoft.com/office/drawing/2014/main" id="{D5F485DD-681A-C227-B067-7E1740AD79CF}"/>
                </a:ext>
              </a:extLst>
            </p:cNvPr>
            <p:cNvSpPr/>
            <p:nvPr/>
          </p:nvSpPr>
          <p:spPr bwMode="auto">
            <a:xfrm>
              <a:off x="1705429" y="190500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32" name="Rectangle 31">
              <a:extLst>
                <a:ext uri="{FF2B5EF4-FFF2-40B4-BE49-F238E27FC236}">
                  <a16:creationId xmlns:a16="http://schemas.microsoft.com/office/drawing/2014/main" id="{AB18CFC5-A255-A07F-A5AE-432A999065BA}"/>
                </a:ext>
              </a:extLst>
            </p:cNvPr>
            <p:cNvSpPr/>
            <p:nvPr/>
          </p:nvSpPr>
          <p:spPr bwMode="auto">
            <a:xfrm>
              <a:off x="1705429" y="208597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33" name="Rectangle 32">
              <a:extLst>
                <a:ext uri="{FF2B5EF4-FFF2-40B4-BE49-F238E27FC236}">
                  <a16:creationId xmlns:a16="http://schemas.microsoft.com/office/drawing/2014/main" id="{F8794F35-20B0-2157-372F-1F7773C6B71A}"/>
                </a:ext>
              </a:extLst>
            </p:cNvPr>
            <p:cNvSpPr/>
            <p:nvPr/>
          </p:nvSpPr>
          <p:spPr bwMode="auto">
            <a:xfrm>
              <a:off x="1705428" y="226695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34" name="Rectangle 33">
              <a:extLst>
                <a:ext uri="{FF2B5EF4-FFF2-40B4-BE49-F238E27FC236}">
                  <a16:creationId xmlns:a16="http://schemas.microsoft.com/office/drawing/2014/main" id="{4A6B9721-7D6B-4729-1567-EC20466E26EB}"/>
                </a:ext>
              </a:extLst>
            </p:cNvPr>
            <p:cNvSpPr/>
            <p:nvPr/>
          </p:nvSpPr>
          <p:spPr bwMode="auto">
            <a:xfrm>
              <a:off x="1705428" y="244792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35" name="Rectangle 34">
              <a:extLst>
                <a:ext uri="{FF2B5EF4-FFF2-40B4-BE49-F238E27FC236}">
                  <a16:creationId xmlns:a16="http://schemas.microsoft.com/office/drawing/2014/main" id="{9D99E754-354F-B428-EDCC-41E5123C1128}"/>
                </a:ext>
              </a:extLst>
            </p:cNvPr>
            <p:cNvSpPr/>
            <p:nvPr/>
          </p:nvSpPr>
          <p:spPr bwMode="auto">
            <a:xfrm>
              <a:off x="1705428" y="262890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36" name="Rectangle 35">
              <a:extLst>
                <a:ext uri="{FF2B5EF4-FFF2-40B4-BE49-F238E27FC236}">
                  <a16:creationId xmlns:a16="http://schemas.microsoft.com/office/drawing/2014/main" id="{120C7D63-F4DF-0C3E-95E0-B87C007258CB}"/>
                </a:ext>
              </a:extLst>
            </p:cNvPr>
            <p:cNvSpPr/>
            <p:nvPr/>
          </p:nvSpPr>
          <p:spPr bwMode="auto">
            <a:xfrm>
              <a:off x="1705428" y="280987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37" name="Rectangle 36">
              <a:extLst>
                <a:ext uri="{FF2B5EF4-FFF2-40B4-BE49-F238E27FC236}">
                  <a16:creationId xmlns:a16="http://schemas.microsoft.com/office/drawing/2014/main" id="{A53D9DF2-F7B4-3403-CADC-98F5388E5996}"/>
                </a:ext>
              </a:extLst>
            </p:cNvPr>
            <p:cNvSpPr/>
            <p:nvPr/>
          </p:nvSpPr>
          <p:spPr bwMode="auto">
            <a:xfrm>
              <a:off x="1705427" y="299085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38" name="Rectangle 37">
              <a:extLst>
                <a:ext uri="{FF2B5EF4-FFF2-40B4-BE49-F238E27FC236}">
                  <a16:creationId xmlns:a16="http://schemas.microsoft.com/office/drawing/2014/main" id="{AFF79D9B-D6F7-CA88-3B5F-58BF4CC6699A}"/>
                </a:ext>
              </a:extLst>
            </p:cNvPr>
            <p:cNvSpPr/>
            <p:nvPr/>
          </p:nvSpPr>
          <p:spPr bwMode="auto">
            <a:xfrm>
              <a:off x="1705427" y="317182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grpSp>
      <p:sp>
        <p:nvSpPr>
          <p:cNvPr id="39" name="Text Placeholder 7">
            <a:extLst>
              <a:ext uri="{FF2B5EF4-FFF2-40B4-BE49-F238E27FC236}">
                <a16:creationId xmlns:a16="http://schemas.microsoft.com/office/drawing/2014/main" id="{6861F5DD-9925-7772-1045-1800D4864909}"/>
              </a:ext>
            </a:extLst>
          </p:cNvPr>
          <p:cNvSpPr txBox="1">
            <a:spLocks/>
          </p:cNvSpPr>
          <p:nvPr/>
        </p:nvSpPr>
        <p:spPr>
          <a:xfrm>
            <a:off x="4491267" y="1256840"/>
            <a:ext cx="3138270" cy="621548"/>
          </a:xfrm>
          <a:prstGeom prst="rect">
            <a:avLst/>
          </a:prstGeom>
        </p:spPr>
        <p:txBody>
          <a:bodyPr anchor="ctr"/>
          <a:lstStyle/>
          <a:p>
            <a:pPr marL="437261" indent="-437261" algn="ctr" defTabSz="1166031" eaLnBrk="0" fontAlgn="base" hangingPunct="0">
              <a:spcBef>
                <a:spcPct val="20000"/>
              </a:spcBef>
              <a:spcAft>
                <a:spcPct val="0"/>
              </a:spcAft>
              <a:defRPr/>
            </a:pPr>
            <a:r>
              <a:rPr lang="en-US" sz="2800" b="1" kern="0" dirty="0">
                <a:latin typeface="Arial Narrow" pitchFamily="34" charset="0"/>
                <a:ea typeface="Arial" charset="0"/>
                <a:cs typeface="Arial"/>
              </a:rPr>
              <a:t>Analytical (OLAP)</a:t>
            </a:r>
          </a:p>
        </p:txBody>
      </p:sp>
      <p:sp>
        <p:nvSpPr>
          <p:cNvPr id="40" name="Text Placeholder 7">
            <a:extLst>
              <a:ext uri="{FF2B5EF4-FFF2-40B4-BE49-F238E27FC236}">
                <a16:creationId xmlns:a16="http://schemas.microsoft.com/office/drawing/2014/main" id="{7A8CC924-D5E2-A9BD-1AA1-147A576F174B}"/>
              </a:ext>
            </a:extLst>
          </p:cNvPr>
          <p:cNvSpPr txBox="1">
            <a:spLocks/>
          </p:cNvSpPr>
          <p:nvPr/>
        </p:nvSpPr>
        <p:spPr>
          <a:xfrm>
            <a:off x="8713909" y="1256840"/>
            <a:ext cx="2340720" cy="621548"/>
          </a:xfrm>
          <a:prstGeom prst="rect">
            <a:avLst/>
          </a:prstGeom>
        </p:spPr>
        <p:txBody>
          <a:bodyPr anchor="ctr"/>
          <a:lstStyle/>
          <a:p>
            <a:pPr marL="437261" indent="-437261" algn="ctr" defTabSz="1166031" eaLnBrk="0" fontAlgn="base" hangingPunct="0">
              <a:spcBef>
                <a:spcPct val="20000"/>
              </a:spcBef>
              <a:spcAft>
                <a:spcPct val="0"/>
              </a:spcAft>
              <a:defRPr/>
            </a:pPr>
            <a:r>
              <a:rPr lang="en-US" sz="2800" b="1" kern="0" dirty="0">
                <a:latin typeface="Arial Narrow" pitchFamily="34" charset="0"/>
                <a:ea typeface="Arial" charset="0"/>
                <a:cs typeface="Arial"/>
              </a:rPr>
              <a:t>Key-Value</a:t>
            </a:r>
          </a:p>
        </p:txBody>
      </p:sp>
      <p:sp>
        <p:nvSpPr>
          <p:cNvPr id="41" name="Text Placeholder 7">
            <a:extLst>
              <a:ext uri="{FF2B5EF4-FFF2-40B4-BE49-F238E27FC236}">
                <a16:creationId xmlns:a16="http://schemas.microsoft.com/office/drawing/2014/main" id="{69C9714B-4E46-35C7-52BE-FCFD948CF213}"/>
              </a:ext>
            </a:extLst>
          </p:cNvPr>
          <p:cNvSpPr txBox="1">
            <a:spLocks/>
          </p:cNvSpPr>
          <p:nvPr/>
        </p:nvSpPr>
        <p:spPr>
          <a:xfrm>
            <a:off x="655210" y="3773783"/>
            <a:ext cx="2777913" cy="621548"/>
          </a:xfrm>
          <a:prstGeom prst="rect">
            <a:avLst/>
          </a:prstGeom>
        </p:spPr>
        <p:txBody>
          <a:bodyPr anchor="ctr"/>
          <a:lstStyle/>
          <a:p>
            <a:pPr marL="437261" indent="-437261" algn="ctr" defTabSz="1166031" eaLnBrk="0" fontAlgn="base" hangingPunct="0">
              <a:spcBef>
                <a:spcPct val="20000"/>
              </a:spcBef>
              <a:spcAft>
                <a:spcPct val="0"/>
              </a:spcAft>
              <a:defRPr/>
            </a:pPr>
            <a:r>
              <a:rPr lang="en-US" sz="2800" b="1" kern="0" dirty="0">
                <a:latin typeface="Arial Narrow" pitchFamily="34" charset="0"/>
                <a:ea typeface="Arial" charset="0"/>
                <a:cs typeface="Arial"/>
              </a:rPr>
              <a:t>Column-Family</a:t>
            </a:r>
          </a:p>
        </p:txBody>
      </p:sp>
      <p:sp>
        <p:nvSpPr>
          <p:cNvPr id="42" name="Text Placeholder 7">
            <a:extLst>
              <a:ext uri="{FF2B5EF4-FFF2-40B4-BE49-F238E27FC236}">
                <a16:creationId xmlns:a16="http://schemas.microsoft.com/office/drawing/2014/main" id="{16009FB8-DF8E-50D5-5D80-637796D5CD64}"/>
              </a:ext>
            </a:extLst>
          </p:cNvPr>
          <p:cNvSpPr txBox="1">
            <a:spLocks/>
          </p:cNvSpPr>
          <p:nvPr/>
        </p:nvSpPr>
        <p:spPr>
          <a:xfrm>
            <a:off x="8186219" y="3773783"/>
            <a:ext cx="3497581" cy="621548"/>
          </a:xfrm>
          <a:prstGeom prst="rect">
            <a:avLst/>
          </a:prstGeom>
        </p:spPr>
        <p:txBody>
          <a:bodyPr anchor="ctr"/>
          <a:lstStyle/>
          <a:p>
            <a:pPr marL="437261" indent="-437261" algn="ctr" defTabSz="1166031" eaLnBrk="0" fontAlgn="base" hangingPunct="0">
              <a:spcBef>
                <a:spcPct val="20000"/>
              </a:spcBef>
              <a:spcAft>
                <a:spcPct val="0"/>
              </a:spcAft>
              <a:defRPr/>
            </a:pPr>
            <a:r>
              <a:rPr lang="en-US" sz="2800" b="1" kern="0" dirty="0">
                <a:latin typeface="Arial Narrow" pitchFamily="34" charset="0"/>
                <a:ea typeface="Arial" charset="0"/>
                <a:cs typeface="Arial"/>
              </a:rPr>
              <a:t>Document</a:t>
            </a:r>
          </a:p>
        </p:txBody>
      </p:sp>
      <p:sp>
        <p:nvSpPr>
          <p:cNvPr id="43" name="Text Placeholder 7">
            <a:extLst>
              <a:ext uri="{FF2B5EF4-FFF2-40B4-BE49-F238E27FC236}">
                <a16:creationId xmlns:a16="http://schemas.microsoft.com/office/drawing/2014/main" id="{A29E0BEE-91D4-8417-E4B1-5C2CE9851829}"/>
              </a:ext>
            </a:extLst>
          </p:cNvPr>
          <p:cNvSpPr txBox="1">
            <a:spLocks/>
          </p:cNvSpPr>
          <p:nvPr/>
        </p:nvSpPr>
        <p:spPr>
          <a:xfrm>
            <a:off x="3672261" y="3773783"/>
            <a:ext cx="4274820" cy="621548"/>
          </a:xfrm>
          <a:prstGeom prst="rect">
            <a:avLst/>
          </a:prstGeom>
        </p:spPr>
        <p:txBody>
          <a:bodyPr anchor="ctr"/>
          <a:lstStyle/>
          <a:p>
            <a:pPr marL="437261" indent="-437261" algn="ctr" defTabSz="1166031" eaLnBrk="0" fontAlgn="base" hangingPunct="0">
              <a:spcBef>
                <a:spcPct val="20000"/>
              </a:spcBef>
              <a:spcAft>
                <a:spcPct val="0"/>
              </a:spcAft>
              <a:defRPr/>
            </a:pPr>
            <a:r>
              <a:rPr lang="en-US" sz="2800" b="1" kern="0" dirty="0">
                <a:latin typeface="Arial Narrow" pitchFamily="34" charset="0"/>
                <a:ea typeface="Arial" charset="0"/>
                <a:cs typeface="Arial"/>
              </a:rPr>
              <a:t>Graph</a:t>
            </a:r>
          </a:p>
        </p:txBody>
      </p:sp>
      <p:grpSp>
        <p:nvGrpSpPr>
          <p:cNvPr id="44" name="Group 42">
            <a:extLst>
              <a:ext uri="{FF2B5EF4-FFF2-40B4-BE49-F238E27FC236}">
                <a16:creationId xmlns:a16="http://schemas.microsoft.com/office/drawing/2014/main" id="{CF2E960B-E40A-5EE0-4711-F063352E58EA}"/>
              </a:ext>
            </a:extLst>
          </p:cNvPr>
          <p:cNvGrpSpPr/>
          <p:nvPr/>
        </p:nvGrpSpPr>
        <p:grpSpPr>
          <a:xfrm>
            <a:off x="8767613" y="4342742"/>
            <a:ext cx="2377784" cy="1798223"/>
            <a:chOff x="5791200" y="1447800"/>
            <a:chExt cx="2133600" cy="1905000"/>
          </a:xfrm>
        </p:grpSpPr>
        <p:sp>
          <p:nvSpPr>
            <p:cNvPr id="45" name="Oval 44">
              <a:extLst>
                <a:ext uri="{FF2B5EF4-FFF2-40B4-BE49-F238E27FC236}">
                  <a16:creationId xmlns:a16="http://schemas.microsoft.com/office/drawing/2014/main" id="{BC6FCA35-C4A2-C726-C2F0-8C11A5BCF0E9}"/>
                </a:ext>
              </a:extLst>
            </p:cNvPr>
            <p:cNvSpPr/>
            <p:nvPr/>
          </p:nvSpPr>
          <p:spPr bwMode="auto">
            <a:xfrm>
              <a:off x="6705600" y="1447800"/>
              <a:ext cx="304800" cy="304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46" name="Oval 45">
              <a:extLst>
                <a:ext uri="{FF2B5EF4-FFF2-40B4-BE49-F238E27FC236}">
                  <a16:creationId xmlns:a16="http://schemas.microsoft.com/office/drawing/2014/main" id="{AFD46218-AC8B-9D6C-8291-9C42DBF7DDE7}"/>
                </a:ext>
              </a:extLst>
            </p:cNvPr>
            <p:cNvSpPr/>
            <p:nvPr/>
          </p:nvSpPr>
          <p:spPr bwMode="auto">
            <a:xfrm>
              <a:off x="6400800" y="1981200"/>
              <a:ext cx="304800" cy="30480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47" name="Oval 46">
              <a:extLst>
                <a:ext uri="{FF2B5EF4-FFF2-40B4-BE49-F238E27FC236}">
                  <a16:creationId xmlns:a16="http://schemas.microsoft.com/office/drawing/2014/main" id="{7838BAFA-6935-7423-2A5B-CEFFD2F2C1E8}"/>
                </a:ext>
              </a:extLst>
            </p:cNvPr>
            <p:cNvSpPr/>
            <p:nvPr/>
          </p:nvSpPr>
          <p:spPr bwMode="auto">
            <a:xfrm>
              <a:off x="7010400" y="1981200"/>
              <a:ext cx="304800" cy="304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48" name="Oval 47">
              <a:extLst>
                <a:ext uri="{FF2B5EF4-FFF2-40B4-BE49-F238E27FC236}">
                  <a16:creationId xmlns:a16="http://schemas.microsoft.com/office/drawing/2014/main" id="{343C8C3B-54A4-0B05-FBB6-F3184B9BCB1F}"/>
                </a:ext>
              </a:extLst>
            </p:cNvPr>
            <p:cNvSpPr/>
            <p:nvPr/>
          </p:nvSpPr>
          <p:spPr bwMode="auto">
            <a:xfrm>
              <a:off x="6096000" y="2514600"/>
              <a:ext cx="304800" cy="3048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49" name="Oval 48">
              <a:extLst>
                <a:ext uri="{FF2B5EF4-FFF2-40B4-BE49-F238E27FC236}">
                  <a16:creationId xmlns:a16="http://schemas.microsoft.com/office/drawing/2014/main" id="{76803AAF-98B8-D0D4-CB19-CD4DE6E1C943}"/>
                </a:ext>
              </a:extLst>
            </p:cNvPr>
            <p:cNvSpPr/>
            <p:nvPr/>
          </p:nvSpPr>
          <p:spPr bwMode="auto">
            <a:xfrm>
              <a:off x="6705600" y="2514600"/>
              <a:ext cx="304800" cy="304800"/>
            </a:xfrm>
            <a:prstGeom prst="ellipse">
              <a:avLst/>
            </a:prstGeom>
            <a:solidFill>
              <a:schemeClr val="tx2"/>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50" name="Oval 49">
              <a:extLst>
                <a:ext uri="{FF2B5EF4-FFF2-40B4-BE49-F238E27FC236}">
                  <a16:creationId xmlns:a16="http://schemas.microsoft.com/office/drawing/2014/main" id="{1593427E-4DC9-6AE4-9F1B-FD6F237689D3}"/>
                </a:ext>
              </a:extLst>
            </p:cNvPr>
            <p:cNvSpPr/>
            <p:nvPr/>
          </p:nvSpPr>
          <p:spPr bwMode="auto">
            <a:xfrm>
              <a:off x="7315200" y="2514600"/>
              <a:ext cx="304800" cy="3048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cxnSp>
          <p:nvCxnSpPr>
            <p:cNvPr id="51" name="Straight Connector 50">
              <a:extLst>
                <a:ext uri="{FF2B5EF4-FFF2-40B4-BE49-F238E27FC236}">
                  <a16:creationId xmlns:a16="http://schemas.microsoft.com/office/drawing/2014/main" id="{2A9319DB-2F4E-790B-4C6E-670FEECD3E7E}"/>
                </a:ext>
              </a:extLst>
            </p:cNvPr>
            <p:cNvCxnSpPr>
              <a:stCxn id="45" idx="4"/>
              <a:endCxn id="46" idx="0"/>
            </p:cNvCxnSpPr>
            <p:nvPr/>
          </p:nvCxnSpPr>
          <p:spPr bwMode="auto">
            <a:xfrm rot="5400000">
              <a:off x="6591300" y="17145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52" name="Straight Connector 51">
              <a:extLst>
                <a:ext uri="{FF2B5EF4-FFF2-40B4-BE49-F238E27FC236}">
                  <a16:creationId xmlns:a16="http://schemas.microsoft.com/office/drawing/2014/main" id="{55A8C5FB-8449-21BD-BD07-ED0C65DA4F90}"/>
                </a:ext>
              </a:extLst>
            </p:cNvPr>
            <p:cNvCxnSpPr>
              <a:stCxn id="45" idx="4"/>
              <a:endCxn id="47" idx="0"/>
            </p:cNvCxnSpPr>
            <p:nvPr/>
          </p:nvCxnSpPr>
          <p:spPr bwMode="auto">
            <a:xfrm rot="16200000" flipH="1">
              <a:off x="6896100" y="17145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53" name="Straight Connector 52">
              <a:extLst>
                <a:ext uri="{FF2B5EF4-FFF2-40B4-BE49-F238E27FC236}">
                  <a16:creationId xmlns:a16="http://schemas.microsoft.com/office/drawing/2014/main" id="{D345CC88-F8B5-7D0F-B234-E959827875D3}"/>
                </a:ext>
              </a:extLst>
            </p:cNvPr>
            <p:cNvCxnSpPr/>
            <p:nvPr/>
          </p:nvCxnSpPr>
          <p:spPr bwMode="auto">
            <a:xfrm rot="5400000">
              <a:off x="62865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54" name="Straight Connector 53">
              <a:extLst>
                <a:ext uri="{FF2B5EF4-FFF2-40B4-BE49-F238E27FC236}">
                  <a16:creationId xmlns:a16="http://schemas.microsoft.com/office/drawing/2014/main" id="{C062CFC0-2A43-5238-0575-C8CFA0770B97}"/>
                </a:ext>
              </a:extLst>
            </p:cNvPr>
            <p:cNvCxnSpPr/>
            <p:nvPr/>
          </p:nvCxnSpPr>
          <p:spPr bwMode="auto">
            <a:xfrm rot="16200000" flipH="1">
              <a:off x="65913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55" name="Straight Connector 54">
              <a:extLst>
                <a:ext uri="{FF2B5EF4-FFF2-40B4-BE49-F238E27FC236}">
                  <a16:creationId xmlns:a16="http://schemas.microsoft.com/office/drawing/2014/main" id="{3389AB09-503A-691C-C601-49B0DF066713}"/>
                </a:ext>
              </a:extLst>
            </p:cNvPr>
            <p:cNvCxnSpPr/>
            <p:nvPr/>
          </p:nvCxnSpPr>
          <p:spPr bwMode="auto">
            <a:xfrm rot="16200000" flipH="1">
              <a:off x="72009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sp>
          <p:nvSpPr>
            <p:cNvPr id="56" name="Oval 55">
              <a:extLst>
                <a:ext uri="{FF2B5EF4-FFF2-40B4-BE49-F238E27FC236}">
                  <a16:creationId xmlns:a16="http://schemas.microsoft.com/office/drawing/2014/main" id="{9E33840E-8C95-E309-2D39-931DCBBBD6C5}"/>
                </a:ext>
              </a:extLst>
            </p:cNvPr>
            <p:cNvSpPr/>
            <p:nvPr/>
          </p:nvSpPr>
          <p:spPr bwMode="auto">
            <a:xfrm>
              <a:off x="5791200" y="3048000"/>
              <a:ext cx="304800" cy="304800"/>
            </a:xfrm>
            <a:prstGeom prst="ellipse">
              <a:avLst/>
            </a:prstGeom>
            <a:solidFill>
              <a:srgbClr val="FF00FF"/>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57" name="Oval 56">
              <a:extLst>
                <a:ext uri="{FF2B5EF4-FFF2-40B4-BE49-F238E27FC236}">
                  <a16:creationId xmlns:a16="http://schemas.microsoft.com/office/drawing/2014/main" id="{012B5E12-FB99-ED1B-6C96-17BB462136A8}"/>
                </a:ext>
              </a:extLst>
            </p:cNvPr>
            <p:cNvSpPr/>
            <p:nvPr/>
          </p:nvSpPr>
          <p:spPr bwMode="auto">
            <a:xfrm>
              <a:off x="6400800" y="3048000"/>
              <a:ext cx="304800" cy="304800"/>
            </a:xfrm>
            <a:prstGeom prst="ellipse">
              <a:avLst/>
            </a:prstGeom>
            <a:solidFill>
              <a:srgbClr val="00FFFF"/>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cxnSp>
          <p:nvCxnSpPr>
            <p:cNvPr id="58" name="Straight Connector 57">
              <a:extLst>
                <a:ext uri="{FF2B5EF4-FFF2-40B4-BE49-F238E27FC236}">
                  <a16:creationId xmlns:a16="http://schemas.microsoft.com/office/drawing/2014/main" id="{0BB1095D-EDBA-036C-0244-29DA6985BD91}"/>
                </a:ext>
              </a:extLst>
            </p:cNvPr>
            <p:cNvCxnSpPr/>
            <p:nvPr/>
          </p:nvCxnSpPr>
          <p:spPr bwMode="auto">
            <a:xfrm rot="5400000">
              <a:off x="59817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59" name="Straight Connector 58">
              <a:extLst>
                <a:ext uri="{FF2B5EF4-FFF2-40B4-BE49-F238E27FC236}">
                  <a16:creationId xmlns:a16="http://schemas.microsoft.com/office/drawing/2014/main" id="{ABAA4D4C-0ECE-84EF-7CD4-322896A814A2}"/>
                </a:ext>
              </a:extLst>
            </p:cNvPr>
            <p:cNvCxnSpPr/>
            <p:nvPr/>
          </p:nvCxnSpPr>
          <p:spPr bwMode="auto">
            <a:xfrm rot="16200000" flipH="1">
              <a:off x="62865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sp>
          <p:nvSpPr>
            <p:cNvPr id="60" name="Oval 59">
              <a:extLst>
                <a:ext uri="{FF2B5EF4-FFF2-40B4-BE49-F238E27FC236}">
                  <a16:creationId xmlns:a16="http://schemas.microsoft.com/office/drawing/2014/main" id="{11907B01-63C9-6EA0-400C-CDF2997F7F1D}"/>
                </a:ext>
              </a:extLst>
            </p:cNvPr>
            <p:cNvSpPr/>
            <p:nvPr/>
          </p:nvSpPr>
          <p:spPr bwMode="auto">
            <a:xfrm>
              <a:off x="7010400" y="3048000"/>
              <a:ext cx="304800" cy="3048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61" name="Oval 60">
              <a:extLst>
                <a:ext uri="{FF2B5EF4-FFF2-40B4-BE49-F238E27FC236}">
                  <a16:creationId xmlns:a16="http://schemas.microsoft.com/office/drawing/2014/main" id="{C554DAFD-C8AE-90E1-5070-8B1B95D20D93}"/>
                </a:ext>
              </a:extLst>
            </p:cNvPr>
            <p:cNvSpPr/>
            <p:nvPr/>
          </p:nvSpPr>
          <p:spPr bwMode="auto">
            <a:xfrm>
              <a:off x="7620000" y="3048000"/>
              <a:ext cx="304800" cy="304800"/>
            </a:xfrm>
            <a:prstGeom prst="ellipse">
              <a:avLst/>
            </a:prstGeom>
            <a:solidFill>
              <a:schemeClr val="bg1">
                <a:lumMod val="75000"/>
              </a:schemeClr>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cxnSp>
          <p:nvCxnSpPr>
            <p:cNvPr id="62" name="Straight Connector 61">
              <a:extLst>
                <a:ext uri="{FF2B5EF4-FFF2-40B4-BE49-F238E27FC236}">
                  <a16:creationId xmlns:a16="http://schemas.microsoft.com/office/drawing/2014/main" id="{03067797-0D1C-BBA6-0142-79BBFCCC100E}"/>
                </a:ext>
              </a:extLst>
            </p:cNvPr>
            <p:cNvCxnSpPr/>
            <p:nvPr/>
          </p:nvCxnSpPr>
          <p:spPr bwMode="auto">
            <a:xfrm rot="5400000">
              <a:off x="72009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E1B99946-DACF-DB31-927A-B8F76E54A105}"/>
                </a:ext>
              </a:extLst>
            </p:cNvPr>
            <p:cNvCxnSpPr/>
            <p:nvPr/>
          </p:nvCxnSpPr>
          <p:spPr bwMode="auto">
            <a:xfrm rot="16200000" flipH="1">
              <a:off x="75057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grpSp>
      <p:grpSp>
        <p:nvGrpSpPr>
          <p:cNvPr id="64" name="Group 232">
            <a:extLst>
              <a:ext uri="{FF2B5EF4-FFF2-40B4-BE49-F238E27FC236}">
                <a16:creationId xmlns:a16="http://schemas.microsoft.com/office/drawing/2014/main" id="{2991DDEA-8580-1AF2-37E7-0E9512AEA296}"/>
              </a:ext>
            </a:extLst>
          </p:cNvPr>
          <p:cNvGrpSpPr/>
          <p:nvPr/>
        </p:nvGrpSpPr>
        <p:grpSpPr>
          <a:xfrm>
            <a:off x="5159912" y="1979874"/>
            <a:ext cx="1520563" cy="1532035"/>
            <a:chOff x="3581400" y="1828800"/>
            <a:chExt cx="1143000" cy="1524000"/>
          </a:xfrm>
        </p:grpSpPr>
        <p:sp>
          <p:nvSpPr>
            <p:cNvPr id="65" name="Rectangle 64">
              <a:extLst>
                <a:ext uri="{FF2B5EF4-FFF2-40B4-BE49-F238E27FC236}">
                  <a16:creationId xmlns:a16="http://schemas.microsoft.com/office/drawing/2014/main" id="{A7B5C8AD-D89F-78BC-97B9-1B57646FECD9}"/>
                </a:ext>
              </a:extLst>
            </p:cNvPr>
            <p:cNvSpPr/>
            <p:nvPr/>
          </p:nvSpPr>
          <p:spPr bwMode="auto">
            <a:xfrm>
              <a:off x="4038600" y="1828800"/>
              <a:ext cx="228600" cy="1524000"/>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66" name="Rectangle 65">
              <a:extLst>
                <a:ext uri="{FF2B5EF4-FFF2-40B4-BE49-F238E27FC236}">
                  <a16:creationId xmlns:a16="http://schemas.microsoft.com/office/drawing/2014/main" id="{9FB2C4BB-848D-447E-5533-CC8BDC44C52C}"/>
                </a:ext>
              </a:extLst>
            </p:cNvPr>
            <p:cNvSpPr/>
            <p:nvPr/>
          </p:nvSpPr>
          <p:spPr bwMode="auto">
            <a:xfrm>
              <a:off x="3581400" y="19050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67" name="Rectangle 66">
              <a:extLst>
                <a:ext uri="{FF2B5EF4-FFF2-40B4-BE49-F238E27FC236}">
                  <a16:creationId xmlns:a16="http://schemas.microsoft.com/office/drawing/2014/main" id="{8F92B98B-210C-9D5D-E550-F7668AF7ABCC}"/>
                </a:ext>
              </a:extLst>
            </p:cNvPr>
            <p:cNvSpPr/>
            <p:nvPr/>
          </p:nvSpPr>
          <p:spPr bwMode="auto">
            <a:xfrm>
              <a:off x="3581400" y="25146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68" name="Rectangle 67">
              <a:extLst>
                <a:ext uri="{FF2B5EF4-FFF2-40B4-BE49-F238E27FC236}">
                  <a16:creationId xmlns:a16="http://schemas.microsoft.com/office/drawing/2014/main" id="{78110ED7-2DC5-98C2-F838-E2F6A1810309}"/>
                </a:ext>
              </a:extLst>
            </p:cNvPr>
            <p:cNvSpPr/>
            <p:nvPr/>
          </p:nvSpPr>
          <p:spPr bwMode="auto">
            <a:xfrm>
              <a:off x="4495800" y="19050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69" name="Rectangle 68">
              <a:extLst>
                <a:ext uri="{FF2B5EF4-FFF2-40B4-BE49-F238E27FC236}">
                  <a16:creationId xmlns:a16="http://schemas.microsoft.com/office/drawing/2014/main" id="{11E2A711-A5C9-E5B8-5DC8-E9A30BA4658A}"/>
                </a:ext>
              </a:extLst>
            </p:cNvPr>
            <p:cNvSpPr/>
            <p:nvPr/>
          </p:nvSpPr>
          <p:spPr bwMode="auto">
            <a:xfrm>
              <a:off x="4495800" y="25146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cxnSp>
          <p:nvCxnSpPr>
            <p:cNvPr id="70" name="Straight Arrow Connector 69">
              <a:extLst>
                <a:ext uri="{FF2B5EF4-FFF2-40B4-BE49-F238E27FC236}">
                  <a16:creationId xmlns:a16="http://schemas.microsoft.com/office/drawing/2014/main" id="{C321F902-E228-D9B5-6FC4-857276156820}"/>
                </a:ext>
              </a:extLst>
            </p:cNvPr>
            <p:cNvCxnSpPr/>
            <p:nvPr/>
          </p:nvCxnSpPr>
          <p:spPr>
            <a:xfrm>
              <a:off x="3810000" y="2128978"/>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4060A95-0EDF-58DE-242A-E3A30AC142EA}"/>
                </a:ext>
              </a:extLst>
            </p:cNvPr>
            <p:cNvCxnSpPr/>
            <p:nvPr/>
          </p:nvCxnSpPr>
          <p:spPr>
            <a:xfrm>
              <a:off x="3810000" y="27432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D52258E9-24E9-4FAF-F342-965F68D6BCF3}"/>
                </a:ext>
              </a:extLst>
            </p:cNvPr>
            <p:cNvCxnSpPr/>
            <p:nvPr/>
          </p:nvCxnSpPr>
          <p:spPr>
            <a:xfrm>
              <a:off x="4267200" y="21336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D048F9C-6C67-C4EB-D962-D76032C6707E}"/>
                </a:ext>
              </a:extLst>
            </p:cNvPr>
            <p:cNvCxnSpPr/>
            <p:nvPr/>
          </p:nvCxnSpPr>
          <p:spPr>
            <a:xfrm>
              <a:off x="4267200" y="27432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4" name="Group 242">
            <a:extLst>
              <a:ext uri="{FF2B5EF4-FFF2-40B4-BE49-F238E27FC236}">
                <a16:creationId xmlns:a16="http://schemas.microsoft.com/office/drawing/2014/main" id="{F541764F-07FC-E0EE-387B-280FE8763A74}"/>
              </a:ext>
            </a:extLst>
          </p:cNvPr>
          <p:cNvGrpSpPr/>
          <p:nvPr/>
        </p:nvGrpSpPr>
        <p:grpSpPr>
          <a:xfrm>
            <a:off x="4855742" y="4610174"/>
            <a:ext cx="2277787" cy="1804036"/>
            <a:chOff x="3505200" y="4267200"/>
            <a:chExt cx="1676400" cy="1600200"/>
          </a:xfrm>
        </p:grpSpPr>
        <p:sp>
          <p:nvSpPr>
            <p:cNvPr id="75" name="Oval 74">
              <a:extLst>
                <a:ext uri="{FF2B5EF4-FFF2-40B4-BE49-F238E27FC236}">
                  <a16:creationId xmlns:a16="http://schemas.microsoft.com/office/drawing/2014/main" id="{AFE8EF02-E660-1D1D-9C2B-E7896D75F195}"/>
                </a:ext>
              </a:extLst>
            </p:cNvPr>
            <p:cNvSpPr/>
            <p:nvPr/>
          </p:nvSpPr>
          <p:spPr bwMode="auto">
            <a:xfrm>
              <a:off x="4191000" y="42672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76" name="Oval 75">
              <a:extLst>
                <a:ext uri="{FF2B5EF4-FFF2-40B4-BE49-F238E27FC236}">
                  <a16:creationId xmlns:a16="http://schemas.microsoft.com/office/drawing/2014/main" id="{6A8C4EDA-5B60-2696-5394-D5E2B178C21A}"/>
                </a:ext>
              </a:extLst>
            </p:cNvPr>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77" name="Oval 76">
              <a:extLst>
                <a:ext uri="{FF2B5EF4-FFF2-40B4-BE49-F238E27FC236}">
                  <a16:creationId xmlns:a16="http://schemas.microsoft.com/office/drawing/2014/main" id="{F3F51590-3923-F6CB-5AF6-CF841B4BC2A3}"/>
                </a:ext>
              </a:extLst>
            </p:cNvPr>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78" name="Oval 77">
              <a:extLst>
                <a:ext uri="{FF2B5EF4-FFF2-40B4-BE49-F238E27FC236}">
                  <a16:creationId xmlns:a16="http://schemas.microsoft.com/office/drawing/2014/main" id="{99CF76FD-9BE4-76C9-411E-4BA62AFBCB8E}"/>
                </a:ext>
              </a:extLst>
            </p:cNvPr>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79" name="Oval 78">
              <a:extLst>
                <a:ext uri="{FF2B5EF4-FFF2-40B4-BE49-F238E27FC236}">
                  <a16:creationId xmlns:a16="http://schemas.microsoft.com/office/drawing/2014/main" id="{D6615412-37E0-0CCA-E414-4F91EFB09CBF}"/>
                </a:ext>
              </a:extLst>
            </p:cNvPr>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80" name="Oval 79">
              <a:extLst>
                <a:ext uri="{FF2B5EF4-FFF2-40B4-BE49-F238E27FC236}">
                  <a16:creationId xmlns:a16="http://schemas.microsoft.com/office/drawing/2014/main" id="{0AE0241B-1E53-FFDA-734C-92EEF62327F8}"/>
                </a:ext>
              </a:extLst>
            </p:cNvPr>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81" name="Oval 80">
              <a:extLst>
                <a:ext uri="{FF2B5EF4-FFF2-40B4-BE49-F238E27FC236}">
                  <a16:creationId xmlns:a16="http://schemas.microsoft.com/office/drawing/2014/main" id="{C71286B6-B4AC-9557-28B6-1503F6DE5179}"/>
                </a:ext>
              </a:extLst>
            </p:cNvPr>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82" name="Oval 81">
              <a:extLst>
                <a:ext uri="{FF2B5EF4-FFF2-40B4-BE49-F238E27FC236}">
                  <a16:creationId xmlns:a16="http://schemas.microsoft.com/office/drawing/2014/main" id="{8928B4C8-3682-549E-2BB6-BD69F67434D1}"/>
                </a:ext>
              </a:extLst>
            </p:cNvPr>
            <p:cNvSpPr/>
            <p:nvPr/>
          </p:nvSpPr>
          <p:spPr bwMode="auto">
            <a:xfrm>
              <a:off x="3505200" y="45720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83" name="Oval 82">
              <a:extLst>
                <a:ext uri="{FF2B5EF4-FFF2-40B4-BE49-F238E27FC236}">
                  <a16:creationId xmlns:a16="http://schemas.microsoft.com/office/drawing/2014/main" id="{920976CD-C602-7CFA-92B5-C82D22364111}"/>
                </a:ext>
              </a:extLst>
            </p:cNvPr>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cxnSp>
          <p:nvCxnSpPr>
            <p:cNvPr id="84" name="Straight Arrow Connector 83">
              <a:extLst>
                <a:ext uri="{FF2B5EF4-FFF2-40B4-BE49-F238E27FC236}">
                  <a16:creationId xmlns:a16="http://schemas.microsoft.com/office/drawing/2014/main" id="{B3C27C4E-D70F-4A63-8E52-DE456B33626A}"/>
                </a:ext>
              </a:extLst>
            </p:cNvPr>
            <p:cNvCxnSpPr>
              <a:stCxn id="82" idx="7"/>
              <a:endCxn id="75" idx="2"/>
            </p:cNvCxnSpPr>
            <p:nvPr/>
          </p:nvCxnSpPr>
          <p:spPr>
            <a:xfrm flipV="1">
              <a:off x="3700322" y="4381500"/>
              <a:ext cx="490678" cy="2239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A7B531B8-8BE8-A9A3-F0DF-0C9210056D54}"/>
                </a:ext>
              </a:extLst>
            </p:cNvPr>
            <p:cNvCxnSpPr>
              <a:stCxn id="75" idx="6"/>
              <a:endCxn id="78" idx="2"/>
            </p:cNvCxnSpPr>
            <p:nvPr/>
          </p:nvCxnSpPr>
          <p:spPr>
            <a:xfrm>
              <a:off x="4419600" y="4381500"/>
              <a:ext cx="304800" cy="2286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33254A6A-CC68-1FFF-ED39-126BCC2EA115}"/>
                </a:ext>
              </a:extLst>
            </p:cNvPr>
            <p:cNvCxnSpPr>
              <a:stCxn id="78" idx="3"/>
              <a:endCxn id="79" idx="0"/>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1CD5BBA8-D85D-6564-5A82-EC0422E18045}"/>
                </a:ext>
              </a:extLst>
            </p:cNvPr>
            <p:cNvCxnSpPr>
              <a:stCxn id="79" idx="5"/>
              <a:endCxn id="83" idx="1"/>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19279032-AB16-940F-5E25-1C8FEB55B4EF}"/>
                </a:ext>
              </a:extLst>
            </p:cNvPr>
            <p:cNvCxnSpPr>
              <a:stCxn id="83" idx="2"/>
              <a:endCxn id="81" idx="6"/>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F73DDBB2-438E-1C42-CEEF-EF89A02ACEB9}"/>
                </a:ext>
              </a:extLst>
            </p:cNvPr>
            <p:cNvCxnSpPr>
              <a:endCxn id="77" idx="5"/>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456A919-197D-C36C-7054-33D1762770EA}"/>
                </a:ext>
              </a:extLst>
            </p:cNvPr>
            <p:cNvCxnSpPr>
              <a:stCxn id="77" idx="1"/>
              <a:endCxn id="76" idx="5"/>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CCFC9195-DC0E-3895-7EDD-C6B7554FAA6C}"/>
                </a:ext>
              </a:extLst>
            </p:cNvPr>
            <p:cNvCxnSpPr>
              <a:stCxn id="76" idx="3"/>
              <a:endCxn id="80" idx="7"/>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24665385-C845-9969-CCA8-AB147FE7304B}"/>
                </a:ext>
              </a:extLst>
            </p:cNvPr>
            <p:cNvCxnSpPr>
              <a:stCxn id="82" idx="4"/>
              <a:endCxn id="80" idx="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ACFE8D40-1CD4-DBDE-0E60-718EB233CD05}"/>
                </a:ext>
              </a:extLst>
            </p:cNvPr>
            <p:cNvCxnSpPr>
              <a:stCxn id="77" idx="7"/>
              <a:endCxn id="75" idx="4"/>
            </p:cNvCxnSpPr>
            <p:nvPr/>
          </p:nvCxnSpPr>
          <p:spPr>
            <a:xfrm flipH="1" flipV="1">
              <a:off x="4305300" y="4495800"/>
              <a:ext cx="80822" cy="643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33B37BBF-DA95-3001-820B-703E92C19AA7}"/>
                </a:ext>
              </a:extLst>
            </p:cNvPr>
            <p:cNvCxnSpPr>
              <a:stCxn id="77" idx="3"/>
              <a:endCxn id="80" idx="6"/>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5" name="Oval 94">
              <a:extLst>
                <a:ext uri="{FF2B5EF4-FFF2-40B4-BE49-F238E27FC236}">
                  <a16:creationId xmlns:a16="http://schemas.microsoft.com/office/drawing/2014/main" id="{0C153FCB-45BF-07E5-B23C-9925EB356924}"/>
                </a:ext>
              </a:extLst>
            </p:cNvPr>
            <p:cNvSpPr/>
            <p:nvPr/>
          </p:nvSpPr>
          <p:spPr bwMode="auto">
            <a:xfrm>
              <a:off x="3962400" y="5638800"/>
              <a:ext cx="228600" cy="228600"/>
            </a:xfrm>
            <a:prstGeom prst="ellipse">
              <a:avLst/>
            </a:prstGeom>
            <a:solidFill>
              <a:srgbClr val="336699"/>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cxnSp>
          <p:nvCxnSpPr>
            <p:cNvPr id="96" name="Straight Arrow Connector 95">
              <a:extLst>
                <a:ext uri="{FF2B5EF4-FFF2-40B4-BE49-F238E27FC236}">
                  <a16:creationId xmlns:a16="http://schemas.microsoft.com/office/drawing/2014/main" id="{30928D86-7F52-BF0E-FAE2-465DE7C10DBA}"/>
                </a:ext>
              </a:extLst>
            </p:cNvPr>
            <p:cNvCxnSpPr>
              <a:stCxn id="95" idx="7"/>
              <a:endCxn id="77" idx="4"/>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97" name="Group 265">
            <a:extLst>
              <a:ext uri="{FF2B5EF4-FFF2-40B4-BE49-F238E27FC236}">
                <a16:creationId xmlns:a16="http://schemas.microsoft.com/office/drawing/2014/main" id="{DB3F640B-15AF-B2F3-2F4F-AA911E19B901}"/>
              </a:ext>
            </a:extLst>
          </p:cNvPr>
          <p:cNvGrpSpPr/>
          <p:nvPr/>
        </p:nvGrpSpPr>
        <p:grpSpPr>
          <a:xfrm>
            <a:off x="8933864" y="2001647"/>
            <a:ext cx="2081640" cy="1473444"/>
            <a:chOff x="6781800" y="2057400"/>
            <a:chExt cx="1600200" cy="1447800"/>
          </a:xfrm>
        </p:grpSpPr>
        <p:sp>
          <p:nvSpPr>
            <p:cNvPr id="98" name="Rectangle 97">
              <a:extLst>
                <a:ext uri="{FF2B5EF4-FFF2-40B4-BE49-F238E27FC236}">
                  <a16:creationId xmlns:a16="http://schemas.microsoft.com/office/drawing/2014/main" id="{81915192-53C0-010B-8698-FCDB1EBA58E8}"/>
                </a:ext>
              </a:extLst>
            </p:cNvPr>
            <p:cNvSpPr/>
            <p:nvPr/>
          </p:nvSpPr>
          <p:spPr>
            <a:xfrm>
              <a:off x="6781800" y="2057400"/>
              <a:ext cx="381000" cy="304800"/>
            </a:xfrm>
            <a:prstGeom prst="rect">
              <a:avLst/>
            </a:prstGeom>
            <a:solidFill>
              <a:schemeClr val="accent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1" tIns="11661" rIns="11661" rtlCol="0" anchor="ctr"/>
            <a:lstStyle/>
            <a:p>
              <a:pPr algn="ctr"/>
              <a:r>
                <a:rPr lang="en-US" sz="2040" dirty="0">
                  <a:solidFill>
                    <a:schemeClr val="tx1"/>
                  </a:solidFill>
                  <a:latin typeface="Arial Narrow" pitchFamily="34" charset="0"/>
                </a:rPr>
                <a:t>key</a:t>
              </a:r>
            </a:p>
          </p:txBody>
        </p:sp>
        <p:sp>
          <p:nvSpPr>
            <p:cNvPr id="99" name="Oval 98">
              <a:extLst>
                <a:ext uri="{FF2B5EF4-FFF2-40B4-BE49-F238E27FC236}">
                  <a16:creationId xmlns:a16="http://schemas.microsoft.com/office/drawing/2014/main" id="{64FABAB8-9B10-ABFC-D388-E21DF8126AB0}"/>
                </a:ext>
              </a:extLst>
            </p:cNvPr>
            <p:cNvSpPr/>
            <p:nvPr/>
          </p:nvSpPr>
          <p:spPr>
            <a:xfrm>
              <a:off x="7467600" y="2057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40" dirty="0">
                  <a:latin typeface="Arial Narrow" pitchFamily="34" charset="0"/>
                </a:rPr>
                <a:t>value</a:t>
              </a:r>
            </a:p>
          </p:txBody>
        </p:sp>
        <p:cxnSp>
          <p:nvCxnSpPr>
            <p:cNvPr id="100" name="Straight Arrow Connector 99">
              <a:extLst>
                <a:ext uri="{FF2B5EF4-FFF2-40B4-BE49-F238E27FC236}">
                  <a16:creationId xmlns:a16="http://schemas.microsoft.com/office/drawing/2014/main" id="{59368C78-4DAE-027E-7E51-9A355CFD26A7}"/>
                </a:ext>
              </a:extLst>
            </p:cNvPr>
            <p:cNvCxnSpPr>
              <a:stCxn id="98" idx="3"/>
              <a:endCxn id="99" idx="2"/>
            </p:cNvCxnSpPr>
            <p:nvPr/>
          </p:nvCxnSpPr>
          <p:spPr>
            <a:xfrm>
              <a:off x="7162800" y="2209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1" name="Group 155">
              <a:extLst>
                <a:ext uri="{FF2B5EF4-FFF2-40B4-BE49-F238E27FC236}">
                  <a16:creationId xmlns:a16="http://schemas.microsoft.com/office/drawing/2014/main" id="{BDFCA10A-4B78-A8BD-83C0-5F2613030FD8}"/>
                </a:ext>
              </a:extLst>
            </p:cNvPr>
            <p:cNvGrpSpPr/>
            <p:nvPr/>
          </p:nvGrpSpPr>
          <p:grpSpPr>
            <a:xfrm>
              <a:off x="6781800" y="2438400"/>
              <a:ext cx="1600200" cy="304800"/>
              <a:chOff x="6781800" y="2438400"/>
              <a:chExt cx="1600200" cy="304800"/>
            </a:xfrm>
          </p:grpSpPr>
          <p:sp>
            <p:nvSpPr>
              <p:cNvPr id="110" name="Rectangle 109">
                <a:extLst>
                  <a:ext uri="{FF2B5EF4-FFF2-40B4-BE49-F238E27FC236}">
                    <a16:creationId xmlns:a16="http://schemas.microsoft.com/office/drawing/2014/main" id="{17B53EFF-FDB6-3CFB-700D-EAAB8CFEE490}"/>
                  </a:ext>
                </a:extLst>
              </p:cNvPr>
              <p:cNvSpPr/>
              <p:nvPr/>
            </p:nvSpPr>
            <p:spPr>
              <a:xfrm>
                <a:off x="6781800" y="2438400"/>
                <a:ext cx="381000" cy="304800"/>
              </a:xfrm>
              <a:prstGeom prst="rect">
                <a:avLst/>
              </a:prstGeom>
              <a:solidFill>
                <a:srgbClr val="FFCC6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1" tIns="11661" rIns="11661" rtlCol="0" anchor="ctr"/>
              <a:lstStyle/>
              <a:p>
                <a:pPr algn="ctr"/>
                <a:r>
                  <a:rPr lang="en-US" sz="2040" dirty="0">
                    <a:solidFill>
                      <a:schemeClr val="tx1"/>
                    </a:solidFill>
                    <a:latin typeface="Arial Narrow" pitchFamily="34" charset="0"/>
                  </a:rPr>
                  <a:t>key</a:t>
                </a:r>
              </a:p>
            </p:txBody>
          </p:sp>
          <p:sp>
            <p:nvSpPr>
              <p:cNvPr id="111" name="Oval 110">
                <a:extLst>
                  <a:ext uri="{FF2B5EF4-FFF2-40B4-BE49-F238E27FC236}">
                    <a16:creationId xmlns:a16="http://schemas.microsoft.com/office/drawing/2014/main" id="{09B4E90B-1C01-763F-825D-D7EC59F854C3}"/>
                  </a:ext>
                </a:extLst>
              </p:cNvPr>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40" dirty="0">
                    <a:latin typeface="Arial Narrow" pitchFamily="34" charset="0"/>
                  </a:rPr>
                  <a:t>value</a:t>
                </a:r>
              </a:p>
            </p:txBody>
          </p:sp>
          <p:cxnSp>
            <p:nvCxnSpPr>
              <p:cNvPr id="112" name="Straight Arrow Connector 111">
                <a:extLst>
                  <a:ext uri="{FF2B5EF4-FFF2-40B4-BE49-F238E27FC236}">
                    <a16:creationId xmlns:a16="http://schemas.microsoft.com/office/drawing/2014/main" id="{3BE52FC5-7DA3-3F22-5084-514DA6F83483}"/>
                  </a:ext>
                </a:extLst>
              </p:cNvPr>
              <p:cNvCxnSpPr>
                <a:stCxn id="110" idx="3"/>
                <a:endCxn id="111"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2" name="Group 156">
              <a:extLst>
                <a:ext uri="{FF2B5EF4-FFF2-40B4-BE49-F238E27FC236}">
                  <a16:creationId xmlns:a16="http://schemas.microsoft.com/office/drawing/2014/main" id="{EF8A037F-7BA6-A4CA-AFB6-19316D71CFA2}"/>
                </a:ext>
              </a:extLst>
            </p:cNvPr>
            <p:cNvGrpSpPr/>
            <p:nvPr/>
          </p:nvGrpSpPr>
          <p:grpSpPr>
            <a:xfrm>
              <a:off x="6781800" y="2819400"/>
              <a:ext cx="1600200" cy="304800"/>
              <a:chOff x="6781800" y="2438400"/>
              <a:chExt cx="1600200" cy="304800"/>
            </a:xfrm>
          </p:grpSpPr>
          <p:sp>
            <p:nvSpPr>
              <p:cNvPr id="107" name="Rectangle 106">
                <a:extLst>
                  <a:ext uri="{FF2B5EF4-FFF2-40B4-BE49-F238E27FC236}">
                    <a16:creationId xmlns:a16="http://schemas.microsoft.com/office/drawing/2014/main" id="{A45CF3A6-B129-64E6-04CC-1EA6172177A3}"/>
                  </a:ext>
                </a:extLst>
              </p:cNvPr>
              <p:cNvSpPr/>
              <p:nvPr/>
            </p:nvSpPr>
            <p:spPr>
              <a:xfrm>
                <a:off x="6781800" y="2438400"/>
                <a:ext cx="381000" cy="30480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1" tIns="11661" rIns="11661" rtlCol="0" anchor="ctr"/>
              <a:lstStyle/>
              <a:p>
                <a:pPr algn="ctr"/>
                <a:r>
                  <a:rPr lang="en-US" sz="2040" dirty="0">
                    <a:solidFill>
                      <a:schemeClr val="tx1"/>
                    </a:solidFill>
                    <a:latin typeface="Arial Narrow" pitchFamily="34" charset="0"/>
                  </a:rPr>
                  <a:t>key</a:t>
                </a:r>
              </a:p>
            </p:txBody>
          </p:sp>
          <p:sp>
            <p:nvSpPr>
              <p:cNvPr id="108" name="Oval 107">
                <a:extLst>
                  <a:ext uri="{FF2B5EF4-FFF2-40B4-BE49-F238E27FC236}">
                    <a16:creationId xmlns:a16="http://schemas.microsoft.com/office/drawing/2014/main" id="{46A8416F-9856-212F-A4DD-5E4D55B41704}"/>
                  </a:ext>
                </a:extLst>
              </p:cNvPr>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40" dirty="0">
                    <a:latin typeface="Arial Narrow" pitchFamily="34" charset="0"/>
                  </a:rPr>
                  <a:t>value</a:t>
                </a:r>
              </a:p>
            </p:txBody>
          </p:sp>
          <p:cxnSp>
            <p:nvCxnSpPr>
              <p:cNvPr id="109" name="Straight Arrow Connector 108">
                <a:extLst>
                  <a:ext uri="{FF2B5EF4-FFF2-40B4-BE49-F238E27FC236}">
                    <a16:creationId xmlns:a16="http://schemas.microsoft.com/office/drawing/2014/main" id="{707B2AF1-1247-6441-8DE0-7E95EA701652}"/>
                  </a:ext>
                </a:extLst>
              </p:cNvPr>
              <p:cNvCxnSpPr>
                <a:stCxn id="107" idx="3"/>
                <a:endCxn id="108"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3" name="Group 169">
              <a:extLst>
                <a:ext uri="{FF2B5EF4-FFF2-40B4-BE49-F238E27FC236}">
                  <a16:creationId xmlns:a16="http://schemas.microsoft.com/office/drawing/2014/main" id="{4C4D2B84-2579-ED0B-8252-967BA07B17D0}"/>
                </a:ext>
              </a:extLst>
            </p:cNvPr>
            <p:cNvGrpSpPr/>
            <p:nvPr/>
          </p:nvGrpSpPr>
          <p:grpSpPr>
            <a:xfrm>
              <a:off x="6781800" y="3200400"/>
              <a:ext cx="1600200" cy="304800"/>
              <a:chOff x="6781800" y="2438400"/>
              <a:chExt cx="1600200" cy="304800"/>
            </a:xfrm>
          </p:grpSpPr>
          <p:sp>
            <p:nvSpPr>
              <p:cNvPr id="104" name="Rectangle 103">
                <a:extLst>
                  <a:ext uri="{FF2B5EF4-FFF2-40B4-BE49-F238E27FC236}">
                    <a16:creationId xmlns:a16="http://schemas.microsoft.com/office/drawing/2014/main" id="{5781F189-DBC8-1B21-4235-62A0C59376B9}"/>
                  </a:ext>
                </a:extLst>
              </p:cNvPr>
              <p:cNvSpPr/>
              <p:nvPr/>
            </p:nvSpPr>
            <p:spPr>
              <a:xfrm>
                <a:off x="6781800" y="2438400"/>
                <a:ext cx="381000" cy="304800"/>
              </a:xfrm>
              <a:prstGeom prst="rect">
                <a:avLst/>
              </a:prstGeom>
              <a:solidFill>
                <a:schemeClr val="accent3">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1" tIns="11661" rIns="11661" rtlCol="0" anchor="ctr"/>
              <a:lstStyle/>
              <a:p>
                <a:pPr algn="ctr"/>
                <a:r>
                  <a:rPr lang="en-US" sz="2040" dirty="0">
                    <a:solidFill>
                      <a:schemeClr val="tx1"/>
                    </a:solidFill>
                    <a:latin typeface="Arial Narrow" pitchFamily="34" charset="0"/>
                  </a:rPr>
                  <a:t>key</a:t>
                </a:r>
              </a:p>
            </p:txBody>
          </p:sp>
          <p:sp>
            <p:nvSpPr>
              <p:cNvPr id="105" name="Oval 104">
                <a:extLst>
                  <a:ext uri="{FF2B5EF4-FFF2-40B4-BE49-F238E27FC236}">
                    <a16:creationId xmlns:a16="http://schemas.microsoft.com/office/drawing/2014/main" id="{D72427F3-AD05-8CCD-1628-B84AC3F7DA4D}"/>
                  </a:ext>
                </a:extLst>
              </p:cNvPr>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40" dirty="0">
                    <a:latin typeface="Arial Narrow" pitchFamily="34" charset="0"/>
                  </a:rPr>
                  <a:t>value</a:t>
                </a:r>
              </a:p>
            </p:txBody>
          </p:sp>
          <p:cxnSp>
            <p:nvCxnSpPr>
              <p:cNvPr id="106" name="Straight Arrow Connector 105">
                <a:extLst>
                  <a:ext uri="{FF2B5EF4-FFF2-40B4-BE49-F238E27FC236}">
                    <a16:creationId xmlns:a16="http://schemas.microsoft.com/office/drawing/2014/main" id="{1F5B8FAC-42F5-B68B-A91A-06238A041913}"/>
                  </a:ext>
                </a:extLst>
              </p:cNvPr>
              <p:cNvCxnSpPr>
                <a:stCxn id="104" idx="3"/>
                <a:endCxn id="105"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113" name="Group 141">
            <a:extLst>
              <a:ext uri="{FF2B5EF4-FFF2-40B4-BE49-F238E27FC236}">
                <a16:creationId xmlns:a16="http://schemas.microsoft.com/office/drawing/2014/main" id="{DD974C51-A1AD-ABCA-858B-51C81B54D3D8}"/>
              </a:ext>
            </a:extLst>
          </p:cNvPr>
          <p:cNvGrpSpPr/>
          <p:nvPr/>
        </p:nvGrpSpPr>
        <p:grpSpPr>
          <a:xfrm>
            <a:off x="861391" y="4592843"/>
            <a:ext cx="2519192" cy="1700528"/>
            <a:chOff x="457200" y="4495800"/>
            <a:chExt cx="1676401" cy="1447800"/>
          </a:xfrm>
        </p:grpSpPr>
        <p:sp>
          <p:nvSpPr>
            <p:cNvPr id="114" name="Rectangle 113">
              <a:extLst>
                <a:ext uri="{FF2B5EF4-FFF2-40B4-BE49-F238E27FC236}">
                  <a16:creationId xmlns:a16="http://schemas.microsoft.com/office/drawing/2014/main" id="{4CC02002-0BB8-6AF4-B18F-96F1FB424AC0}"/>
                </a:ext>
              </a:extLst>
            </p:cNvPr>
            <p:cNvSpPr/>
            <p:nvPr/>
          </p:nvSpPr>
          <p:spPr>
            <a:xfrm>
              <a:off x="914400" y="5403056"/>
              <a:ext cx="150019" cy="17382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4" dirty="0">
                <a:latin typeface="Arial Narrow" pitchFamily="34" charset="0"/>
              </a:endParaRPr>
            </a:p>
          </p:txBody>
        </p:sp>
        <p:sp>
          <p:nvSpPr>
            <p:cNvPr id="115" name="Rectangle 114">
              <a:extLst>
                <a:ext uri="{FF2B5EF4-FFF2-40B4-BE49-F238E27FC236}">
                  <a16:creationId xmlns:a16="http://schemas.microsoft.com/office/drawing/2014/main" id="{3DB47A88-7F1A-8448-02D9-F24BE97C004B}"/>
                </a:ext>
              </a:extLst>
            </p:cNvPr>
            <p:cNvSpPr/>
            <p:nvPr/>
          </p:nvSpPr>
          <p:spPr>
            <a:xfrm>
              <a:off x="459581" y="4498181"/>
              <a:ext cx="150019" cy="1738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4" dirty="0">
                <a:latin typeface="Arial Narrow" pitchFamily="34" charset="0"/>
              </a:endParaRPr>
            </a:p>
          </p:txBody>
        </p:sp>
        <p:sp>
          <p:nvSpPr>
            <p:cNvPr id="116" name="Rectangle 115">
              <a:extLst>
                <a:ext uri="{FF2B5EF4-FFF2-40B4-BE49-F238E27FC236}">
                  <a16:creationId xmlns:a16="http://schemas.microsoft.com/office/drawing/2014/main" id="{4D7632AB-E95B-4106-A8DB-1742EF96FE0B}"/>
                </a:ext>
              </a:extLst>
            </p:cNvPr>
            <p:cNvSpPr/>
            <p:nvPr/>
          </p:nvSpPr>
          <p:spPr>
            <a:xfrm>
              <a:off x="1828800" y="4862513"/>
              <a:ext cx="150020" cy="173829"/>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4" dirty="0">
                <a:latin typeface="Arial Narrow" pitchFamily="34" charset="0"/>
              </a:endParaRPr>
            </a:p>
          </p:txBody>
        </p:sp>
        <p:sp>
          <p:nvSpPr>
            <p:cNvPr id="117" name="Rectangle 116">
              <a:extLst>
                <a:ext uri="{FF2B5EF4-FFF2-40B4-BE49-F238E27FC236}">
                  <a16:creationId xmlns:a16="http://schemas.microsoft.com/office/drawing/2014/main" id="{DF2FBEE1-7D3F-98B6-32A1-92BE25F64D27}"/>
                </a:ext>
              </a:extLst>
            </p:cNvPr>
            <p:cNvSpPr/>
            <p:nvPr/>
          </p:nvSpPr>
          <p:spPr>
            <a:xfrm>
              <a:off x="1676400" y="5586414"/>
              <a:ext cx="150019" cy="178590"/>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4" dirty="0">
                <a:latin typeface="Arial Narrow" pitchFamily="34" charset="0"/>
              </a:endParaRPr>
            </a:p>
          </p:txBody>
        </p:sp>
        <p:sp>
          <p:nvSpPr>
            <p:cNvPr id="118" name="Rectangle 117">
              <a:extLst>
                <a:ext uri="{FF2B5EF4-FFF2-40B4-BE49-F238E27FC236}">
                  <a16:creationId xmlns:a16="http://schemas.microsoft.com/office/drawing/2014/main" id="{8F519569-6C9B-3215-09AA-0BA83E30D048}"/>
                </a:ext>
              </a:extLst>
            </p:cNvPr>
            <p:cNvSpPr/>
            <p:nvPr/>
          </p:nvSpPr>
          <p:spPr>
            <a:xfrm>
              <a:off x="1371600" y="4495801"/>
              <a:ext cx="147638" cy="17859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4" dirty="0">
                <a:latin typeface="Arial Narrow" pitchFamily="34" charset="0"/>
              </a:endParaRPr>
            </a:p>
          </p:txBody>
        </p:sp>
        <p:sp>
          <p:nvSpPr>
            <p:cNvPr id="119" name="Rectangle 118">
              <a:extLst>
                <a:ext uri="{FF2B5EF4-FFF2-40B4-BE49-F238E27FC236}">
                  <a16:creationId xmlns:a16="http://schemas.microsoft.com/office/drawing/2014/main" id="{0E6171D9-68C9-B382-B392-04E302159888}"/>
                </a:ext>
              </a:extLst>
            </p:cNvPr>
            <p:cNvSpPr/>
            <p:nvPr/>
          </p:nvSpPr>
          <p:spPr bwMode="auto">
            <a:xfrm>
              <a:off x="457202" y="4495800"/>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cxnSp>
          <p:nvCxnSpPr>
            <p:cNvPr id="120" name="Straight Connector 119">
              <a:extLst>
                <a:ext uri="{FF2B5EF4-FFF2-40B4-BE49-F238E27FC236}">
                  <a16:creationId xmlns:a16="http://schemas.microsoft.com/office/drawing/2014/main" id="{B7440883-E0F2-B447-6932-456A10B1B3B4}"/>
                </a:ext>
              </a:extLst>
            </p:cNvPr>
            <p:cNvCxnSpPr/>
            <p:nvPr/>
          </p:nvCxnSpPr>
          <p:spPr>
            <a:xfrm>
              <a:off x="6096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143FB59F-D35B-F0C1-E1A6-0ED2B12AD83E}"/>
                </a:ext>
              </a:extLst>
            </p:cNvPr>
            <p:cNvCxnSpPr/>
            <p:nvPr/>
          </p:nvCxnSpPr>
          <p:spPr>
            <a:xfrm>
              <a:off x="7620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77F7B00B-3417-DFB9-58EE-4701A67817B1}"/>
                </a:ext>
              </a:extLst>
            </p:cNvPr>
            <p:cNvCxnSpPr/>
            <p:nvPr/>
          </p:nvCxnSpPr>
          <p:spPr>
            <a:xfrm>
              <a:off x="9144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9D0A0F28-7F32-A663-34CA-78DBA4BEEA9A}"/>
                </a:ext>
              </a:extLst>
            </p:cNvPr>
            <p:cNvCxnSpPr/>
            <p:nvPr/>
          </p:nvCxnSpPr>
          <p:spPr>
            <a:xfrm>
              <a:off x="10668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C763FD3D-76FE-8795-6B44-53CDE5024EC7}"/>
                </a:ext>
              </a:extLst>
            </p:cNvPr>
            <p:cNvCxnSpPr/>
            <p:nvPr/>
          </p:nvCxnSpPr>
          <p:spPr>
            <a:xfrm>
              <a:off x="12192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04567357-7276-CE22-DF42-392EF80C82C2}"/>
                </a:ext>
              </a:extLst>
            </p:cNvPr>
            <p:cNvCxnSpPr/>
            <p:nvPr/>
          </p:nvCxnSpPr>
          <p:spPr>
            <a:xfrm>
              <a:off x="13716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C86F73B6-4FB6-69F3-7ED2-5E758498154B}"/>
                </a:ext>
              </a:extLst>
            </p:cNvPr>
            <p:cNvCxnSpPr/>
            <p:nvPr/>
          </p:nvCxnSpPr>
          <p:spPr>
            <a:xfrm>
              <a:off x="15240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92A2C1C5-BCE9-9ED0-60F6-976D4CDC7B4D}"/>
                </a:ext>
              </a:extLst>
            </p:cNvPr>
            <p:cNvCxnSpPr/>
            <p:nvPr/>
          </p:nvCxnSpPr>
          <p:spPr>
            <a:xfrm>
              <a:off x="16764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1DCF05C0-BB66-662F-1064-66C26A081DD8}"/>
                </a:ext>
              </a:extLst>
            </p:cNvPr>
            <p:cNvCxnSpPr/>
            <p:nvPr/>
          </p:nvCxnSpPr>
          <p:spPr>
            <a:xfrm>
              <a:off x="18288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6147361-9BBB-400B-6757-BE8BAB80BA2D}"/>
                </a:ext>
              </a:extLst>
            </p:cNvPr>
            <p:cNvCxnSpPr/>
            <p:nvPr/>
          </p:nvCxnSpPr>
          <p:spPr>
            <a:xfrm>
              <a:off x="19812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ECD41578-F84A-5F80-D891-4CFFB2060CC3}"/>
                </a:ext>
              </a:extLst>
            </p:cNvPr>
            <p:cNvSpPr/>
            <p:nvPr/>
          </p:nvSpPr>
          <p:spPr>
            <a:xfrm>
              <a:off x="614362" y="4683919"/>
              <a:ext cx="142875" cy="1738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4" dirty="0">
                <a:latin typeface="Arial Narrow" pitchFamily="34" charset="0"/>
              </a:endParaRPr>
            </a:p>
          </p:txBody>
        </p:sp>
        <p:sp>
          <p:nvSpPr>
            <p:cNvPr id="131" name="Rectangle 130">
              <a:extLst>
                <a:ext uri="{FF2B5EF4-FFF2-40B4-BE49-F238E27FC236}">
                  <a16:creationId xmlns:a16="http://schemas.microsoft.com/office/drawing/2014/main" id="{622F083F-083B-7F36-7E33-295353D4C1A4}"/>
                </a:ext>
              </a:extLst>
            </p:cNvPr>
            <p:cNvSpPr/>
            <p:nvPr/>
          </p:nvSpPr>
          <p:spPr>
            <a:xfrm>
              <a:off x="766762" y="4862512"/>
              <a:ext cx="142875" cy="17382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4" dirty="0">
                <a:latin typeface="Arial Narrow" pitchFamily="34" charset="0"/>
              </a:endParaRPr>
            </a:p>
          </p:txBody>
        </p:sp>
        <p:sp>
          <p:nvSpPr>
            <p:cNvPr id="132" name="Rectangle 131">
              <a:extLst>
                <a:ext uri="{FF2B5EF4-FFF2-40B4-BE49-F238E27FC236}">
                  <a16:creationId xmlns:a16="http://schemas.microsoft.com/office/drawing/2014/main" id="{331B92A0-E9FA-7C5B-DD61-FEFD5583FDA0}"/>
                </a:ext>
              </a:extLst>
            </p:cNvPr>
            <p:cNvSpPr/>
            <p:nvPr/>
          </p:nvSpPr>
          <p:spPr>
            <a:xfrm>
              <a:off x="919163" y="5041106"/>
              <a:ext cx="142875" cy="1738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4" dirty="0">
                <a:latin typeface="Arial Narrow" pitchFamily="34" charset="0"/>
              </a:endParaRPr>
            </a:p>
          </p:txBody>
        </p:sp>
        <p:sp>
          <p:nvSpPr>
            <p:cNvPr id="133" name="Rectangle 132">
              <a:extLst>
                <a:ext uri="{FF2B5EF4-FFF2-40B4-BE49-F238E27FC236}">
                  <a16:creationId xmlns:a16="http://schemas.microsoft.com/office/drawing/2014/main" id="{C1D01981-D342-4206-FB99-5467DF25D596}"/>
                </a:ext>
              </a:extLst>
            </p:cNvPr>
            <p:cNvSpPr/>
            <p:nvPr/>
          </p:nvSpPr>
          <p:spPr>
            <a:xfrm>
              <a:off x="1071563" y="5222081"/>
              <a:ext cx="142875" cy="1738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4" dirty="0">
                <a:latin typeface="Arial Narrow" pitchFamily="34" charset="0"/>
              </a:endParaRPr>
            </a:p>
          </p:txBody>
        </p:sp>
        <p:sp>
          <p:nvSpPr>
            <p:cNvPr id="134" name="Rectangle 133">
              <a:extLst>
                <a:ext uri="{FF2B5EF4-FFF2-40B4-BE49-F238E27FC236}">
                  <a16:creationId xmlns:a16="http://schemas.microsoft.com/office/drawing/2014/main" id="{B6ACAF5F-4006-E1C7-4A97-765DC24EEDD2}"/>
                </a:ext>
              </a:extLst>
            </p:cNvPr>
            <p:cNvSpPr/>
            <p:nvPr/>
          </p:nvSpPr>
          <p:spPr>
            <a:xfrm>
              <a:off x="1223963" y="5765005"/>
              <a:ext cx="142875" cy="1738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4" dirty="0">
                <a:latin typeface="Arial Narrow" pitchFamily="34" charset="0"/>
              </a:endParaRPr>
            </a:p>
          </p:txBody>
        </p:sp>
        <p:sp>
          <p:nvSpPr>
            <p:cNvPr id="135" name="Rectangle 134">
              <a:extLst>
                <a:ext uri="{FF2B5EF4-FFF2-40B4-BE49-F238E27FC236}">
                  <a16:creationId xmlns:a16="http://schemas.microsoft.com/office/drawing/2014/main" id="{2B2B2BA0-64FB-BB17-C676-6C22CA797D78}"/>
                </a:ext>
              </a:extLst>
            </p:cNvPr>
            <p:cNvSpPr/>
            <p:nvPr/>
          </p:nvSpPr>
          <p:spPr>
            <a:xfrm>
              <a:off x="1526381" y="5224463"/>
              <a:ext cx="145257" cy="17859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4" dirty="0">
                <a:latin typeface="Arial Narrow" pitchFamily="34" charset="0"/>
              </a:endParaRPr>
            </a:p>
          </p:txBody>
        </p:sp>
        <p:sp>
          <p:nvSpPr>
            <p:cNvPr id="136" name="Rectangle 135">
              <a:extLst>
                <a:ext uri="{FF2B5EF4-FFF2-40B4-BE49-F238E27FC236}">
                  <a16:creationId xmlns:a16="http://schemas.microsoft.com/office/drawing/2014/main" id="{14930FC8-18D1-46F0-0E1B-C5590C62AEAB}"/>
                </a:ext>
              </a:extLst>
            </p:cNvPr>
            <p:cNvSpPr/>
            <p:nvPr/>
          </p:nvSpPr>
          <p:spPr>
            <a:xfrm>
              <a:off x="1985962" y="5224463"/>
              <a:ext cx="142875" cy="173829"/>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4" dirty="0">
                <a:latin typeface="Arial Narrow" pitchFamily="34" charset="0"/>
              </a:endParaRPr>
            </a:p>
          </p:txBody>
        </p:sp>
        <p:sp>
          <p:nvSpPr>
            <p:cNvPr id="137" name="Rectangle 136">
              <a:extLst>
                <a:ext uri="{FF2B5EF4-FFF2-40B4-BE49-F238E27FC236}">
                  <a16:creationId xmlns:a16="http://schemas.microsoft.com/office/drawing/2014/main" id="{A6E59380-F167-6D44-D4E1-92DF407A5087}"/>
                </a:ext>
              </a:extLst>
            </p:cNvPr>
            <p:cNvSpPr/>
            <p:nvPr/>
          </p:nvSpPr>
          <p:spPr bwMode="auto">
            <a:xfrm>
              <a:off x="457200" y="5762625"/>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138" name="Rectangle 137">
              <a:extLst>
                <a:ext uri="{FF2B5EF4-FFF2-40B4-BE49-F238E27FC236}">
                  <a16:creationId xmlns:a16="http://schemas.microsoft.com/office/drawing/2014/main" id="{717F7465-E69B-5571-5339-79E27D09A188}"/>
                </a:ext>
              </a:extLst>
            </p:cNvPr>
            <p:cNvSpPr/>
            <p:nvPr/>
          </p:nvSpPr>
          <p:spPr bwMode="auto">
            <a:xfrm>
              <a:off x="457200" y="5581650"/>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139" name="Rectangle 138">
              <a:extLst>
                <a:ext uri="{FF2B5EF4-FFF2-40B4-BE49-F238E27FC236}">
                  <a16:creationId xmlns:a16="http://schemas.microsoft.com/office/drawing/2014/main" id="{43C6AD65-6D4E-CC73-4910-58AB81CAEB17}"/>
                </a:ext>
              </a:extLst>
            </p:cNvPr>
            <p:cNvSpPr/>
            <p:nvPr/>
          </p:nvSpPr>
          <p:spPr bwMode="auto">
            <a:xfrm>
              <a:off x="457202" y="4676775"/>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140" name="Rectangle 139">
              <a:extLst>
                <a:ext uri="{FF2B5EF4-FFF2-40B4-BE49-F238E27FC236}">
                  <a16:creationId xmlns:a16="http://schemas.microsoft.com/office/drawing/2014/main" id="{EB30EA80-2547-39C2-76E5-64E0159312A1}"/>
                </a:ext>
              </a:extLst>
            </p:cNvPr>
            <p:cNvSpPr/>
            <p:nvPr/>
          </p:nvSpPr>
          <p:spPr bwMode="auto">
            <a:xfrm>
              <a:off x="457201" y="4857750"/>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141" name="Rectangle 140">
              <a:extLst>
                <a:ext uri="{FF2B5EF4-FFF2-40B4-BE49-F238E27FC236}">
                  <a16:creationId xmlns:a16="http://schemas.microsoft.com/office/drawing/2014/main" id="{9E2D966D-FDA9-867C-1790-76973FBD9EF0}"/>
                </a:ext>
              </a:extLst>
            </p:cNvPr>
            <p:cNvSpPr/>
            <p:nvPr/>
          </p:nvSpPr>
          <p:spPr bwMode="auto">
            <a:xfrm>
              <a:off x="457201" y="5038725"/>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142" name="Rectangle 141">
              <a:extLst>
                <a:ext uri="{FF2B5EF4-FFF2-40B4-BE49-F238E27FC236}">
                  <a16:creationId xmlns:a16="http://schemas.microsoft.com/office/drawing/2014/main" id="{3F2C5821-CCEC-4FDF-956B-66C040DF1EBA}"/>
                </a:ext>
              </a:extLst>
            </p:cNvPr>
            <p:cNvSpPr/>
            <p:nvPr/>
          </p:nvSpPr>
          <p:spPr bwMode="auto">
            <a:xfrm>
              <a:off x="457201" y="5219700"/>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143" name="Rectangle 142">
              <a:extLst>
                <a:ext uri="{FF2B5EF4-FFF2-40B4-BE49-F238E27FC236}">
                  <a16:creationId xmlns:a16="http://schemas.microsoft.com/office/drawing/2014/main" id="{0E8DBD98-6FA5-A8D7-30E4-A6C7A270A078}"/>
                </a:ext>
              </a:extLst>
            </p:cNvPr>
            <p:cNvSpPr/>
            <p:nvPr/>
          </p:nvSpPr>
          <p:spPr bwMode="auto">
            <a:xfrm>
              <a:off x="457201" y="5400675"/>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grpSp>
      <p:sp>
        <p:nvSpPr>
          <p:cNvPr id="144" name="Rectangle 143">
            <a:extLst>
              <a:ext uri="{FF2B5EF4-FFF2-40B4-BE49-F238E27FC236}">
                <a16:creationId xmlns:a16="http://schemas.microsoft.com/office/drawing/2014/main" id="{83FBFF68-D063-7193-762E-9DFCC414295B}"/>
              </a:ext>
            </a:extLst>
          </p:cNvPr>
          <p:cNvSpPr/>
          <p:nvPr/>
        </p:nvSpPr>
        <p:spPr>
          <a:xfrm>
            <a:off x="4530085" y="3831522"/>
            <a:ext cx="2932605" cy="2682324"/>
          </a:xfrm>
          <a:prstGeom prst="rect">
            <a:avLst/>
          </a:prstGeom>
          <a:noFill/>
          <a:ln w="76200">
            <a:solidFill>
              <a:srgbClr val="E8772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spTree>
    <p:extLst>
      <p:ext uri="{BB962C8B-B14F-4D97-AF65-F5344CB8AC3E}">
        <p14:creationId xmlns:p14="http://schemas.microsoft.com/office/powerpoint/2010/main" val="399541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dissolve">
                                      <p:cBhvr>
                                        <p:cTn id="7"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A6CA5-7995-39E2-78AE-EF8630920220}"/>
              </a:ext>
            </a:extLst>
          </p:cNvPr>
          <p:cNvSpPr>
            <a:spLocks noGrp="1"/>
          </p:cNvSpPr>
          <p:nvPr>
            <p:ph type="title"/>
          </p:nvPr>
        </p:nvSpPr>
        <p:spPr>
          <a:xfrm>
            <a:off x="425246" y="219516"/>
            <a:ext cx="10515600" cy="914674"/>
          </a:xfrm>
        </p:spPr>
        <p:txBody>
          <a:bodyPr/>
          <a:lstStyle/>
          <a:p>
            <a:r>
              <a:rPr lang="en-US" dirty="0"/>
              <a:t>From Counting to Comparison</a:t>
            </a:r>
          </a:p>
        </p:txBody>
      </p:sp>
      <p:sp>
        <p:nvSpPr>
          <p:cNvPr id="5" name="Text Placeholder 4">
            <a:extLst>
              <a:ext uri="{FF2B5EF4-FFF2-40B4-BE49-F238E27FC236}">
                <a16:creationId xmlns:a16="http://schemas.microsoft.com/office/drawing/2014/main" id="{C9DD5376-B1E7-BB81-5FB2-863F9EBD8339}"/>
              </a:ext>
            </a:extLst>
          </p:cNvPr>
          <p:cNvSpPr>
            <a:spLocks noGrp="1"/>
          </p:cNvSpPr>
          <p:nvPr>
            <p:ph type="body" idx="1"/>
          </p:nvPr>
        </p:nvSpPr>
        <p:spPr>
          <a:xfrm>
            <a:off x="778085" y="1743981"/>
            <a:ext cx="5157787" cy="430666"/>
          </a:xfrm>
        </p:spPr>
        <p:txBody>
          <a:bodyPr/>
          <a:lstStyle/>
          <a:p>
            <a:pPr algn="ctr"/>
            <a:r>
              <a:rPr lang="en-US" dirty="0"/>
              <a:t>Counts and Amounts</a:t>
            </a:r>
          </a:p>
        </p:txBody>
      </p:sp>
      <p:sp>
        <p:nvSpPr>
          <p:cNvPr id="6" name="Content Placeholder 5">
            <a:extLst>
              <a:ext uri="{FF2B5EF4-FFF2-40B4-BE49-F238E27FC236}">
                <a16:creationId xmlns:a16="http://schemas.microsoft.com/office/drawing/2014/main" id="{C955A6DD-27FB-A57C-43C9-074A45D8EB3B}"/>
              </a:ext>
            </a:extLst>
          </p:cNvPr>
          <p:cNvSpPr>
            <a:spLocks noGrp="1"/>
          </p:cNvSpPr>
          <p:nvPr>
            <p:ph sz="half" idx="2"/>
          </p:nvPr>
        </p:nvSpPr>
        <p:spPr>
          <a:xfrm>
            <a:off x="838200" y="4651512"/>
            <a:ext cx="5157787" cy="1185105"/>
          </a:xfrm>
        </p:spPr>
        <p:txBody>
          <a:bodyPr>
            <a:normAutofit fontScale="70000" lnSpcReduction="20000"/>
          </a:bodyPr>
          <a:lstStyle/>
          <a:p>
            <a:r>
              <a:rPr lang="en-US" dirty="0"/>
              <a:t>Focus on adding up numbers in columns of tables</a:t>
            </a:r>
          </a:p>
          <a:p>
            <a:r>
              <a:rPr lang="en-US" dirty="0"/>
              <a:t>RDBMS, Fact tables, aggregate design</a:t>
            </a:r>
          </a:p>
        </p:txBody>
      </p:sp>
      <p:sp>
        <p:nvSpPr>
          <p:cNvPr id="7" name="Text Placeholder 6">
            <a:extLst>
              <a:ext uri="{FF2B5EF4-FFF2-40B4-BE49-F238E27FC236}">
                <a16:creationId xmlns:a16="http://schemas.microsoft.com/office/drawing/2014/main" id="{1DEC30F7-C246-0F19-05B2-B8313C422DF9}"/>
              </a:ext>
            </a:extLst>
          </p:cNvPr>
          <p:cNvSpPr>
            <a:spLocks noGrp="1"/>
          </p:cNvSpPr>
          <p:nvPr>
            <p:ph type="body" sz="quarter" idx="3"/>
          </p:nvPr>
        </p:nvSpPr>
        <p:spPr>
          <a:xfrm>
            <a:off x="6172200" y="1681163"/>
            <a:ext cx="5183188" cy="430666"/>
          </a:xfrm>
        </p:spPr>
        <p:txBody>
          <a:bodyPr/>
          <a:lstStyle/>
          <a:p>
            <a:pPr algn="ctr"/>
            <a:r>
              <a:rPr lang="en-US" dirty="0"/>
              <a:t>Comparison and Similarity</a:t>
            </a:r>
          </a:p>
        </p:txBody>
      </p:sp>
      <p:sp>
        <p:nvSpPr>
          <p:cNvPr id="8" name="Content Placeholder 7">
            <a:extLst>
              <a:ext uri="{FF2B5EF4-FFF2-40B4-BE49-F238E27FC236}">
                <a16:creationId xmlns:a16="http://schemas.microsoft.com/office/drawing/2014/main" id="{02C71BB8-F5B6-7545-D9A4-5A0677B4F1D4}"/>
              </a:ext>
            </a:extLst>
          </p:cNvPr>
          <p:cNvSpPr>
            <a:spLocks noGrp="1"/>
          </p:cNvSpPr>
          <p:nvPr>
            <p:ph sz="quarter" idx="4"/>
          </p:nvPr>
        </p:nvSpPr>
        <p:spPr>
          <a:xfrm>
            <a:off x="6170612" y="4542182"/>
            <a:ext cx="5183188" cy="1294435"/>
          </a:xfrm>
        </p:spPr>
        <p:txBody>
          <a:bodyPr>
            <a:normAutofit fontScale="70000" lnSpcReduction="20000"/>
          </a:bodyPr>
          <a:lstStyle/>
          <a:p>
            <a:r>
              <a:rPr lang="en-US" dirty="0"/>
              <a:t>Focus on quickly finding the similar items</a:t>
            </a:r>
          </a:p>
          <a:p>
            <a:r>
              <a:rPr lang="en-US" dirty="0"/>
              <a:t>Similar concepts in a question to a chatbot</a:t>
            </a:r>
          </a:p>
          <a:p>
            <a:r>
              <a:rPr lang="en-US" dirty="0"/>
              <a:t>Similar images, words, text, ideas</a:t>
            </a:r>
          </a:p>
        </p:txBody>
      </p:sp>
      <p:sp>
        <p:nvSpPr>
          <p:cNvPr id="4" name="Slide Number Placeholder 3">
            <a:extLst>
              <a:ext uri="{FF2B5EF4-FFF2-40B4-BE49-F238E27FC236}">
                <a16:creationId xmlns:a16="http://schemas.microsoft.com/office/drawing/2014/main" id="{6A27BB7D-771E-21DC-F19F-A537D460E75F}"/>
              </a:ext>
            </a:extLst>
          </p:cNvPr>
          <p:cNvSpPr>
            <a:spLocks noGrp="1"/>
          </p:cNvSpPr>
          <p:nvPr>
            <p:ph type="sldNum" sz="quarter" idx="12"/>
          </p:nvPr>
        </p:nvSpPr>
        <p:spPr/>
        <p:txBody>
          <a:bodyPr/>
          <a:lstStyle/>
          <a:p>
            <a:fld id="{5FD72B90-626E-4548-9F74-AFBC6F6DD5DE}" type="slidenum">
              <a:rPr lang="en-US" smtClean="0"/>
              <a:t>28</a:t>
            </a:fld>
            <a:endParaRPr lang="en-US"/>
          </a:p>
        </p:txBody>
      </p:sp>
      <p:pic>
        <p:nvPicPr>
          <p:cNvPr id="9" name="Picture 8">
            <a:extLst>
              <a:ext uri="{FF2B5EF4-FFF2-40B4-BE49-F238E27FC236}">
                <a16:creationId xmlns:a16="http://schemas.microsoft.com/office/drawing/2014/main" id="{5320B378-D305-5A99-2762-8F88BA626A76}"/>
              </a:ext>
            </a:extLst>
          </p:cNvPr>
          <p:cNvPicPr>
            <a:picLocks noChangeAspect="1"/>
          </p:cNvPicPr>
          <p:nvPr/>
        </p:nvPicPr>
        <p:blipFill>
          <a:blip r:embed="rId2"/>
          <a:stretch>
            <a:fillRect/>
          </a:stretch>
        </p:blipFill>
        <p:spPr>
          <a:xfrm>
            <a:off x="1795118" y="2296391"/>
            <a:ext cx="1346200" cy="1104900"/>
          </a:xfrm>
          <a:prstGeom prst="rect">
            <a:avLst/>
          </a:prstGeom>
        </p:spPr>
      </p:pic>
      <p:pic>
        <p:nvPicPr>
          <p:cNvPr id="10" name="Picture 9">
            <a:extLst>
              <a:ext uri="{FF2B5EF4-FFF2-40B4-BE49-F238E27FC236}">
                <a16:creationId xmlns:a16="http://schemas.microsoft.com/office/drawing/2014/main" id="{731AEB1A-E1B2-6AFC-B23B-1D1BCBBF2786}"/>
              </a:ext>
            </a:extLst>
          </p:cNvPr>
          <p:cNvPicPr>
            <a:picLocks noChangeAspect="1"/>
          </p:cNvPicPr>
          <p:nvPr/>
        </p:nvPicPr>
        <p:blipFill>
          <a:blip r:embed="rId3"/>
          <a:stretch>
            <a:fillRect/>
          </a:stretch>
        </p:blipFill>
        <p:spPr>
          <a:xfrm>
            <a:off x="3417093" y="2367998"/>
            <a:ext cx="1270000" cy="571500"/>
          </a:xfrm>
          <a:prstGeom prst="rect">
            <a:avLst/>
          </a:prstGeom>
        </p:spPr>
      </p:pic>
      <p:pic>
        <p:nvPicPr>
          <p:cNvPr id="11" name="Picture 10">
            <a:extLst>
              <a:ext uri="{FF2B5EF4-FFF2-40B4-BE49-F238E27FC236}">
                <a16:creationId xmlns:a16="http://schemas.microsoft.com/office/drawing/2014/main" id="{FD0F1CAF-FF92-FA54-CA9A-7C387487CB2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03274" y="3211075"/>
            <a:ext cx="1429578" cy="892769"/>
          </a:xfrm>
          <a:prstGeom prst="rect">
            <a:avLst/>
          </a:prstGeom>
        </p:spPr>
      </p:pic>
      <p:pic>
        <p:nvPicPr>
          <p:cNvPr id="3" name="Picture 2">
            <a:extLst>
              <a:ext uri="{FF2B5EF4-FFF2-40B4-BE49-F238E27FC236}">
                <a16:creationId xmlns:a16="http://schemas.microsoft.com/office/drawing/2014/main" id="{ADC7D5DE-2543-A799-D4DE-31E9C848BA9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64445" y="2143631"/>
            <a:ext cx="4007413" cy="1698454"/>
          </a:xfrm>
          <a:prstGeom prst="rect">
            <a:avLst/>
          </a:prstGeom>
        </p:spPr>
      </p:pic>
      <p:sp>
        <p:nvSpPr>
          <p:cNvPr id="12" name="TextBox 11">
            <a:extLst>
              <a:ext uri="{FF2B5EF4-FFF2-40B4-BE49-F238E27FC236}">
                <a16:creationId xmlns:a16="http://schemas.microsoft.com/office/drawing/2014/main" id="{D12BF978-1DAB-6377-9D4B-68B6847C0EBF}"/>
              </a:ext>
            </a:extLst>
          </p:cNvPr>
          <p:cNvSpPr txBox="1"/>
          <p:nvPr/>
        </p:nvSpPr>
        <p:spPr>
          <a:xfrm>
            <a:off x="2543789" y="6014953"/>
            <a:ext cx="6784165" cy="369332"/>
          </a:xfrm>
          <a:prstGeom prst="rect">
            <a:avLst/>
          </a:prstGeom>
          <a:noFill/>
        </p:spPr>
        <p:txBody>
          <a:bodyPr wrap="none" rtlCol="0">
            <a:spAutoFit/>
          </a:bodyPr>
          <a:lstStyle/>
          <a:p>
            <a:r>
              <a:rPr lang="en-US" dirty="0"/>
              <a:t>This is a central concept when explaining generative AI to stakeholders.</a:t>
            </a:r>
          </a:p>
        </p:txBody>
      </p:sp>
    </p:spTree>
    <p:extLst>
      <p:ext uri="{BB962C8B-B14F-4D97-AF65-F5344CB8AC3E}">
        <p14:creationId xmlns:p14="http://schemas.microsoft.com/office/powerpoint/2010/main" val="29425736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C36FA-1A75-108D-9F80-F51400438CDC}"/>
              </a:ext>
            </a:extLst>
          </p:cNvPr>
          <p:cNvSpPr>
            <a:spLocks noGrp="1"/>
          </p:cNvSpPr>
          <p:nvPr>
            <p:ph type="title"/>
          </p:nvPr>
        </p:nvSpPr>
        <p:spPr>
          <a:xfrm>
            <a:off x="589721" y="163721"/>
            <a:ext cx="11251179" cy="861223"/>
          </a:xfrm>
        </p:spPr>
        <p:txBody>
          <a:bodyPr>
            <a:noAutofit/>
          </a:bodyPr>
          <a:lstStyle/>
          <a:p>
            <a:r>
              <a:rPr lang="en-US" sz="3200" dirty="0"/>
              <a:t>What is the Role of a Knowledge Graph? </a:t>
            </a:r>
          </a:p>
        </p:txBody>
      </p:sp>
      <p:sp>
        <p:nvSpPr>
          <p:cNvPr id="3" name="Content Placeholder 2">
            <a:extLst>
              <a:ext uri="{FF2B5EF4-FFF2-40B4-BE49-F238E27FC236}">
                <a16:creationId xmlns:a16="http://schemas.microsoft.com/office/drawing/2014/main" id="{30B46742-BBD3-5750-0DE6-62E3D06C3E1D}"/>
              </a:ext>
            </a:extLst>
          </p:cNvPr>
          <p:cNvSpPr>
            <a:spLocks noGrp="1"/>
          </p:cNvSpPr>
          <p:nvPr>
            <p:ph idx="1"/>
          </p:nvPr>
        </p:nvSpPr>
        <p:spPr>
          <a:xfrm>
            <a:off x="5486400" y="1359277"/>
            <a:ext cx="5867400" cy="4351338"/>
          </a:xfrm>
        </p:spPr>
        <p:txBody>
          <a:bodyPr>
            <a:normAutofit fontScale="92500" lnSpcReduction="20000"/>
          </a:bodyPr>
          <a:lstStyle/>
          <a:p>
            <a:r>
              <a:rPr lang="en-US" dirty="0"/>
              <a:t>What would a “model” of our organization look like?</a:t>
            </a:r>
          </a:p>
          <a:p>
            <a:r>
              <a:rPr lang="en-US" dirty="0"/>
              <a:t>Would it include:</a:t>
            </a:r>
          </a:p>
          <a:p>
            <a:pPr lvl="1"/>
            <a:r>
              <a:rPr lang="en-US" dirty="0"/>
              <a:t>Our customers?</a:t>
            </a:r>
          </a:p>
          <a:p>
            <a:pPr lvl="1"/>
            <a:r>
              <a:rPr lang="en-US" dirty="0"/>
              <a:t>Our products?</a:t>
            </a:r>
          </a:p>
          <a:p>
            <a:pPr lvl="1"/>
            <a:r>
              <a:rPr lang="en-US" dirty="0"/>
              <a:t>Our competition?</a:t>
            </a:r>
          </a:p>
          <a:p>
            <a:pPr lvl="1"/>
            <a:r>
              <a:rPr lang="en-US" dirty="0"/>
              <a:t>Our personal notes?</a:t>
            </a:r>
          </a:p>
          <a:p>
            <a:r>
              <a:rPr lang="en-US" dirty="0"/>
              <a:t>What tools do we have to model the real world?</a:t>
            </a:r>
          </a:p>
          <a:p>
            <a:pPr lvl="1"/>
            <a:r>
              <a:rPr lang="en-US" dirty="0"/>
              <a:t>Excel?</a:t>
            </a:r>
          </a:p>
          <a:p>
            <a:pPr lvl="1"/>
            <a:r>
              <a:rPr lang="en-US" dirty="0"/>
              <a:t>CSV Files?</a:t>
            </a:r>
          </a:p>
          <a:p>
            <a:pPr lvl="1"/>
            <a:r>
              <a:rPr lang="en-US" dirty="0"/>
              <a:t>RDBMS?</a:t>
            </a:r>
          </a:p>
          <a:p>
            <a:pPr lvl="1"/>
            <a:r>
              <a:rPr lang="en-US" dirty="0"/>
              <a:t>A knowledge graph?</a:t>
            </a:r>
          </a:p>
        </p:txBody>
      </p:sp>
      <p:sp>
        <p:nvSpPr>
          <p:cNvPr id="4" name="Slide Number Placeholder 3">
            <a:extLst>
              <a:ext uri="{FF2B5EF4-FFF2-40B4-BE49-F238E27FC236}">
                <a16:creationId xmlns:a16="http://schemas.microsoft.com/office/drawing/2014/main" id="{3E8BCA59-D5ED-D9D8-A1F9-865A89696938}"/>
              </a:ext>
            </a:extLst>
          </p:cNvPr>
          <p:cNvSpPr>
            <a:spLocks noGrp="1"/>
          </p:cNvSpPr>
          <p:nvPr>
            <p:ph type="sldNum" sz="quarter" idx="12"/>
          </p:nvPr>
        </p:nvSpPr>
        <p:spPr/>
        <p:txBody>
          <a:bodyPr/>
          <a:lstStyle/>
          <a:p>
            <a:fld id="{E4E17628-BB69-494D-BA8C-C14032583637}" type="slidenum">
              <a:rPr lang="en-US" smtClean="0"/>
              <a:t>29</a:t>
            </a:fld>
            <a:endParaRPr lang="en-US"/>
          </a:p>
        </p:txBody>
      </p:sp>
      <p:pic>
        <p:nvPicPr>
          <p:cNvPr id="7172" name="Picture 4" descr="Generated by DALL·E">
            <a:extLst>
              <a:ext uri="{FF2B5EF4-FFF2-40B4-BE49-F238E27FC236}">
                <a16:creationId xmlns:a16="http://schemas.microsoft.com/office/drawing/2014/main" id="{E179925A-7DA4-AF6E-9F7F-25F73E62F514}"/>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flipH="1">
            <a:off x="589721" y="1278745"/>
            <a:ext cx="4622360" cy="4762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807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C93DA-CE2E-889D-EBE4-0A5BA58E7B58}"/>
              </a:ext>
            </a:extLst>
          </p:cNvPr>
          <p:cNvSpPr>
            <a:spLocks noGrp="1"/>
          </p:cNvSpPr>
          <p:nvPr>
            <p:ph type="title"/>
          </p:nvPr>
        </p:nvSpPr>
        <p:spPr>
          <a:xfrm>
            <a:off x="487811" y="165416"/>
            <a:ext cx="10515600" cy="950051"/>
          </a:xfrm>
        </p:spPr>
        <p:txBody>
          <a:bodyPr/>
          <a:lstStyle/>
          <a:p>
            <a:r>
              <a:rPr lang="en-US" dirty="0"/>
              <a:t>Background for Dan McCreary</a:t>
            </a:r>
          </a:p>
        </p:txBody>
      </p:sp>
      <p:sp>
        <p:nvSpPr>
          <p:cNvPr id="3" name="Content Placeholder 2">
            <a:extLst>
              <a:ext uri="{FF2B5EF4-FFF2-40B4-BE49-F238E27FC236}">
                <a16:creationId xmlns:a16="http://schemas.microsoft.com/office/drawing/2014/main" id="{7FE8F147-B187-53E8-0D0E-C14F1C1B67BF}"/>
              </a:ext>
            </a:extLst>
          </p:cNvPr>
          <p:cNvSpPr>
            <a:spLocks noGrp="1"/>
          </p:cNvSpPr>
          <p:nvPr>
            <p:ph idx="1"/>
          </p:nvPr>
        </p:nvSpPr>
        <p:spPr>
          <a:xfrm>
            <a:off x="3130825" y="1438263"/>
            <a:ext cx="8461513" cy="3645240"/>
          </a:xfrm>
        </p:spPr>
        <p:txBody>
          <a:bodyPr>
            <a:normAutofit fontScale="85000" lnSpcReduction="20000"/>
          </a:bodyPr>
          <a:lstStyle/>
          <a:p>
            <a:r>
              <a:rPr lang="en-US" sz="2000" dirty="0"/>
              <a:t>Solution architect with over 35 years working with data</a:t>
            </a:r>
          </a:p>
          <a:p>
            <a:r>
              <a:rPr lang="en-US" sz="2000" dirty="0"/>
              <a:t>Worked for Bell Labs and Steve Jobs at NeXT</a:t>
            </a:r>
          </a:p>
          <a:p>
            <a:r>
              <a:rPr lang="en-US" sz="2000" dirty="0"/>
              <a:t>Author of a book on database selection, “Making Sense of NoSQL”</a:t>
            </a:r>
          </a:p>
          <a:p>
            <a:r>
              <a:rPr lang="en-US" sz="2000" dirty="0"/>
              <a:t>Promoter of graph query standards (ISO GQL)</a:t>
            </a:r>
          </a:p>
          <a:p>
            <a:r>
              <a:rPr lang="en-US" sz="2000" dirty="0"/>
              <a:t>Former Distinguished Engineer working for Optum (UHG)</a:t>
            </a:r>
          </a:p>
          <a:p>
            <a:r>
              <a:rPr lang="en-US" sz="2000" dirty="0"/>
              <a:t>Built the world’s largest healthcare knowledge graph</a:t>
            </a:r>
          </a:p>
          <a:p>
            <a:r>
              <a:rPr lang="en-US" sz="2000" dirty="0"/>
              <a:t>Led the “Generative AI Center of Excellence” at Optum</a:t>
            </a:r>
          </a:p>
          <a:p>
            <a:r>
              <a:rPr lang="en-US" sz="2000" dirty="0"/>
              <a:t>Worked with over 250 generative AI uses cases – 50 of which were funded and over 10 in production</a:t>
            </a:r>
          </a:p>
          <a:p>
            <a:r>
              <a:rPr lang="en-US" sz="2000" dirty="0"/>
              <a:t>Blogger: </a:t>
            </a:r>
            <a:r>
              <a:rPr lang="en-US" sz="2000" dirty="0">
                <a:hlinkClick r:id="rId2"/>
              </a:rPr>
              <a:t>http://medium.com/@dmccreary</a:t>
            </a:r>
            <a:endParaRPr lang="en-US" sz="2000" dirty="0"/>
          </a:p>
          <a:p>
            <a:r>
              <a:rPr lang="en-US" sz="2000" dirty="0"/>
              <a:t>Big fan of AI, robotics, MicroPython, and AI in STEM education, MicroSims</a:t>
            </a:r>
          </a:p>
          <a:p>
            <a:r>
              <a:rPr lang="en-US" sz="2000" dirty="0"/>
              <a:t>Advocate for neurodiversity</a:t>
            </a:r>
          </a:p>
        </p:txBody>
      </p:sp>
      <p:pic>
        <p:nvPicPr>
          <p:cNvPr id="2050" name="Picture 2">
            <a:extLst>
              <a:ext uri="{FF2B5EF4-FFF2-40B4-BE49-F238E27FC236}">
                <a16:creationId xmlns:a16="http://schemas.microsoft.com/office/drawing/2014/main" id="{BBEBD7D2-81F5-7876-1AAE-DF84E730C5A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99662" y="1438263"/>
            <a:ext cx="1673981" cy="3195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00A3E87-FAF6-2B04-95DE-735518E72EE2}"/>
              </a:ext>
            </a:extLst>
          </p:cNvPr>
          <p:cNvPicPr>
            <a:picLocks noChangeAspect="1"/>
          </p:cNvPicPr>
          <p:nvPr/>
        </p:nvPicPr>
        <p:blipFill>
          <a:blip r:embed="rId4"/>
          <a:stretch>
            <a:fillRect/>
          </a:stretch>
        </p:blipFill>
        <p:spPr>
          <a:xfrm>
            <a:off x="850033" y="1984004"/>
            <a:ext cx="927100" cy="1104900"/>
          </a:xfrm>
          <a:prstGeom prst="rect">
            <a:avLst/>
          </a:prstGeom>
        </p:spPr>
      </p:pic>
      <p:pic>
        <p:nvPicPr>
          <p:cNvPr id="5" name="Picture 4">
            <a:extLst>
              <a:ext uri="{FF2B5EF4-FFF2-40B4-BE49-F238E27FC236}">
                <a16:creationId xmlns:a16="http://schemas.microsoft.com/office/drawing/2014/main" id="{8CAECF32-D1EC-132B-883B-71674C1E74CC}"/>
              </a:ext>
            </a:extLst>
          </p:cNvPr>
          <p:cNvPicPr>
            <a:picLocks noChangeAspect="1"/>
          </p:cNvPicPr>
          <p:nvPr/>
        </p:nvPicPr>
        <p:blipFill>
          <a:blip r:embed="rId5">
            <a:clrChange>
              <a:clrFrom>
                <a:srgbClr val="FBF9F4"/>
              </a:clrFrom>
              <a:clrTo>
                <a:srgbClr val="FBF9F4">
                  <a:alpha val="0"/>
                </a:srgbClr>
              </a:clrTo>
            </a:clrChange>
          </a:blip>
          <a:stretch>
            <a:fillRect/>
          </a:stretch>
        </p:blipFill>
        <p:spPr>
          <a:xfrm>
            <a:off x="2896974" y="5640623"/>
            <a:ext cx="1661068" cy="496608"/>
          </a:xfrm>
          <a:prstGeom prst="rect">
            <a:avLst/>
          </a:prstGeom>
        </p:spPr>
      </p:pic>
      <p:pic>
        <p:nvPicPr>
          <p:cNvPr id="6" name="Picture 5">
            <a:extLst>
              <a:ext uri="{FF2B5EF4-FFF2-40B4-BE49-F238E27FC236}">
                <a16:creationId xmlns:a16="http://schemas.microsoft.com/office/drawing/2014/main" id="{0EDAE65C-0E9C-8234-B93D-7223FE06398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924568" y="5404879"/>
            <a:ext cx="934024" cy="851715"/>
          </a:xfrm>
          <a:prstGeom prst="rect">
            <a:avLst/>
          </a:prstGeom>
        </p:spPr>
      </p:pic>
      <p:sp>
        <p:nvSpPr>
          <p:cNvPr id="7" name="Slide Number Placeholder 6">
            <a:extLst>
              <a:ext uri="{FF2B5EF4-FFF2-40B4-BE49-F238E27FC236}">
                <a16:creationId xmlns:a16="http://schemas.microsoft.com/office/drawing/2014/main" id="{6CFAF930-BB07-F5F9-903C-ABEAD09C40F7}"/>
              </a:ext>
            </a:extLst>
          </p:cNvPr>
          <p:cNvSpPr>
            <a:spLocks noGrp="1"/>
          </p:cNvSpPr>
          <p:nvPr>
            <p:ph type="sldNum" sz="quarter" idx="12"/>
          </p:nvPr>
        </p:nvSpPr>
        <p:spPr/>
        <p:txBody>
          <a:bodyPr/>
          <a:lstStyle/>
          <a:p>
            <a:fld id="{5FD72B90-626E-4548-9F74-AFBC6F6DD5DE}" type="slidenum">
              <a:rPr lang="en-US" smtClean="0"/>
              <a:t>3</a:t>
            </a:fld>
            <a:endParaRPr lang="en-US" dirty="0"/>
          </a:p>
        </p:txBody>
      </p:sp>
      <p:pic>
        <p:nvPicPr>
          <p:cNvPr id="8" name="Picture 7">
            <a:extLst>
              <a:ext uri="{FF2B5EF4-FFF2-40B4-BE49-F238E27FC236}">
                <a16:creationId xmlns:a16="http://schemas.microsoft.com/office/drawing/2014/main" id="{B00EC5A5-F76A-4BE8-7448-BE0AC7C0CDC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71204" y="3429000"/>
            <a:ext cx="1180985" cy="1469571"/>
          </a:xfrm>
          <a:prstGeom prst="rect">
            <a:avLst/>
          </a:prstGeom>
        </p:spPr>
      </p:pic>
      <p:pic>
        <p:nvPicPr>
          <p:cNvPr id="2054" name="Picture 6">
            <a:extLst>
              <a:ext uri="{FF2B5EF4-FFF2-40B4-BE49-F238E27FC236}">
                <a16:creationId xmlns:a16="http://schemas.microsoft.com/office/drawing/2014/main" id="{2EC57808-9366-8246-C359-27D0B9F276D2}"/>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877783" y="5338090"/>
            <a:ext cx="921328" cy="9378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2BE660D-D190-FD30-C7B3-280748C229D9}"/>
              </a:ext>
            </a:extLst>
          </p:cNvPr>
          <p:cNvPicPr>
            <a:picLocks noChangeAspect="1"/>
          </p:cNvPicPr>
          <p:nvPr/>
        </p:nvPicPr>
        <p:blipFill>
          <a:blip r:embed="rId9"/>
          <a:stretch>
            <a:fillRect/>
          </a:stretch>
        </p:blipFill>
        <p:spPr>
          <a:xfrm>
            <a:off x="710333" y="5561176"/>
            <a:ext cx="1066800" cy="584200"/>
          </a:xfrm>
          <a:prstGeom prst="rect">
            <a:avLst/>
          </a:prstGeom>
        </p:spPr>
      </p:pic>
      <p:pic>
        <p:nvPicPr>
          <p:cNvPr id="11" name="Picture 10">
            <a:extLst>
              <a:ext uri="{FF2B5EF4-FFF2-40B4-BE49-F238E27FC236}">
                <a16:creationId xmlns:a16="http://schemas.microsoft.com/office/drawing/2014/main" id="{DED348DA-477D-E302-09EB-A549FC54515C}"/>
              </a:ext>
            </a:extLst>
          </p:cNvPr>
          <p:cNvPicPr>
            <a:picLocks noChangeAspect="1"/>
          </p:cNvPicPr>
          <p:nvPr/>
        </p:nvPicPr>
        <p:blipFill>
          <a:blip r:embed="rId10"/>
          <a:stretch>
            <a:fillRect/>
          </a:stretch>
        </p:blipFill>
        <p:spPr>
          <a:xfrm>
            <a:off x="1777133" y="5463477"/>
            <a:ext cx="800100" cy="850900"/>
          </a:xfrm>
          <a:prstGeom prst="rect">
            <a:avLst/>
          </a:prstGeom>
        </p:spPr>
      </p:pic>
      <p:pic>
        <p:nvPicPr>
          <p:cNvPr id="7170" name="Picture 2" descr="MicroSim Banner">
            <a:extLst>
              <a:ext uri="{FF2B5EF4-FFF2-40B4-BE49-F238E27FC236}">
                <a16:creationId xmlns:a16="http://schemas.microsoft.com/office/drawing/2014/main" id="{3FA8C7E3-A885-B9DD-9970-8E142992AE1A}"/>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7457872" y="5463477"/>
            <a:ext cx="3800935" cy="548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516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62E907E5-86C2-7486-A810-71F3A2FE6379}"/>
              </a:ext>
            </a:extLst>
          </p:cNvPr>
          <p:cNvSpPr>
            <a:spLocks noGrp="1"/>
          </p:cNvSpPr>
          <p:nvPr>
            <p:ph type="title"/>
          </p:nvPr>
        </p:nvSpPr>
        <p:spPr/>
        <p:txBody>
          <a:bodyPr/>
          <a:lstStyle/>
          <a:p>
            <a:r>
              <a:rPr lang="en-US" dirty="0"/>
              <a:t>Centralized Knowledge</a:t>
            </a:r>
          </a:p>
        </p:txBody>
      </p:sp>
      <p:sp>
        <p:nvSpPr>
          <p:cNvPr id="37" name="Content Placeholder 36">
            <a:extLst>
              <a:ext uri="{FF2B5EF4-FFF2-40B4-BE49-F238E27FC236}">
                <a16:creationId xmlns:a16="http://schemas.microsoft.com/office/drawing/2014/main" id="{A74FF784-EE57-BF63-C36D-5A0F251F1B39}"/>
              </a:ext>
            </a:extLst>
          </p:cNvPr>
          <p:cNvSpPr>
            <a:spLocks noGrp="1"/>
          </p:cNvSpPr>
          <p:nvPr>
            <p:ph idx="1"/>
          </p:nvPr>
        </p:nvSpPr>
        <p:spPr>
          <a:xfrm>
            <a:off x="709012" y="5684735"/>
            <a:ext cx="10515600" cy="821689"/>
          </a:xfrm>
        </p:spPr>
        <p:txBody>
          <a:bodyPr>
            <a:normAutofit fontScale="85000" lnSpcReduction="10000"/>
          </a:bodyPr>
          <a:lstStyle/>
          <a:p>
            <a:pPr marL="0" indent="0" algn="ctr">
              <a:buNone/>
            </a:pPr>
            <a:r>
              <a:rPr lang="en-US" dirty="0"/>
              <a:t>Intelligent Agents Need </a:t>
            </a:r>
            <a:r>
              <a:rPr lang="en-US" b="1" dirty="0"/>
              <a:t>Connected</a:t>
            </a:r>
            <a:r>
              <a:rPr lang="en-US" dirty="0"/>
              <a:t> Knowledge to Help Knowledge Workers</a:t>
            </a:r>
          </a:p>
          <a:p>
            <a:pPr marL="0" indent="0" algn="ctr">
              <a:buNone/>
            </a:pPr>
            <a:r>
              <a:rPr lang="en-US" dirty="0"/>
              <a:t>Disconnected spreadsheets will not help intelligent agents</a:t>
            </a:r>
          </a:p>
        </p:txBody>
      </p:sp>
      <p:sp>
        <p:nvSpPr>
          <p:cNvPr id="7" name="Slide Number Placeholder 6">
            <a:extLst>
              <a:ext uri="{FF2B5EF4-FFF2-40B4-BE49-F238E27FC236}">
                <a16:creationId xmlns:a16="http://schemas.microsoft.com/office/drawing/2014/main" id="{661C2572-3790-DF50-97C5-8294A05F4B07}"/>
              </a:ext>
            </a:extLst>
          </p:cNvPr>
          <p:cNvSpPr>
            <a:spLocks noGrp="1"/>
          </p:cNvSpPr>
          <p:nvPr>
            <p:ph type="sldNum" sz="quarter" idx="12"/>
          </p:nvPr>
        </p:nvSpPr>
        <p:spPr/>
        <p:txBody>
          <a:bodyPr/>
          <a:lstStyle/>
          <a:p>
            <a:fld id="{E4E17628-BB69-494D-BA8C-C14032583637}" type="slidenum">
              <a:rPr lang="en-US" smtClean="0"/>
              <a:t>30</a:t>
            </a:fld>
            <a:endParaRPr lang="en-US"/>
          </a:p>
        </p:txBody>
      </p:sp>
      <p:sp>
        <p:nvSpPr>
          <p:cNvPr id="9" name="Can 8">
            <a:extLst>
              <a:ext uri="{FF2B5EF4-FFF2-40B4-BE49-F238E27FC236}">
                <a16:creationId xmlns:a16="http://schemas.microsoft.com/office/drawing/2014/main" id="{1371475B-6B95-84D4-1BCA-D3613093735F}"/>
              </a:ext>
            </a:extLst>
          </p:cNvPr>
          <p:cNvSpPr/>
          <p:nvPr/>
        </p:nvSpPr>
        <p:spPr>
          <a:xfrm>
            <a:off x="3879082" y="2182501"/>
            <a:ext cx="3680011" cy="2974926"/>
          </a:xfrm>
          <a:prstGeom prst="can">
            <a:avLst>
              <a:gd name="adj" fmla="val 8910"/>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11" name="TextBox 10">
            <a:extLst>
              <a:ext uri="{FF2B5EF4-FFF2-40B4-BE49-F238E27FC236}">
                <a16:creationId xmlns:a16="http://schemas.microsoft.com/office/drawing/2014/main" id="{D31518F5-32D9-AF51-4607-56AA2329C9C7}"/>
              </a:ext>
            </a:extLst>
          </p:cNvPr>
          <p:cNvSpPr txBox="1"/>
          <p:nvPr/>
        </p:nvSpPr>
        <p:spPr>
          <a:xfrm>
            <a:off x="2533494" y="1333042"/>
            <a:ext cx="6094878" cy="646331"/>
          </a:xfrm>
          <a:prstGeom prst="rect">
            <a:avLst/>
          </a:prstGeom>
          <a:noFill/>
        </p:spPr>
        <p:txBody>
          <a:bodyPr wrap="square">
            <a:spAutoFit/>
          </a:bodyPr>
          <a:lstStyle/>
          <a:p>
            <a:pPr algn="ctr"/>
            <a:r>
              <a:rPr lang="en-US" b="1" dirty="0">
                <a:solidFill>
                  <a:schemeClr val="tx1"/>
                </a:solidFill>
              </a:rPr>
              <a:t>Centralized</a:t>
            </a:r>
          </a:p>
          <a:p>
            <a:pPr algn="ctr"/>
            <a:r>
              <a:rPr lang="en-US" b="1" dirty="0">
                <a:solidFill>
                  <a:schemeClr val="tx1"/>
                </a:solidFill>
              </a:rPr>
              <a:t>Knowledge Graph</a:t>
            </a:r>
          </a:p>
        </p:txBody>
      </p:sp>
      <p:grpSp>
        <p:nvGrpSpPr>
          <p:cNvPr id="13" name="Group 242">
            <a:extLst>
              <a:ext uri="{FF2B5EF4-FFF2-40B4-BE49-F238E27FC236}">
                <a16:creationId xmlns:a16="http://schemas.microsoft.com/office/drawing/2014/main" id="{A5E26087-43F7-6712-96CF-189A227F1C5F}"/>
              </a:ext>
            </a:extLst>
          </p:cNvPr>
          <p:cNvGrpSpPr/>
          <p:nvPr/>
        </p:nvGrpSpPr>
        <p:grpSpPr>
          <a:xfrm>
            <a:off x="4155993" y="2582892"/>
            <a:ext cx="2849880" cy="2040786"/>
            <a:chOff x="3505200" y="4267200"/>
            <a:chExt cx="1676400" cy="1600200"/>
          </a:xfrm>
        </p:grpSpPr>
        <p:sp>
          <p:nvSpPr>
            <p:cNvPr id="14" name="Oval 13">
              <a:extLst>
                <a:ext uri="{FF2B5EF4-FFF2-40B4-BE49-F238E27FC236}">
                  <a16:creationId xmlns:a16="http://schemas.microsoft.com/office/drawing/2014/main" id="{8DCD7562-358D-69FC-CF1D-54ED1CBAE776}"/>
                </a:ext>
              </a:extLst>
            </p:cNvPr>
            <p:cNvSpPr/>
            <p:nvPr/>
          </p:nvSpPr>
          <p:spPr bwMode="auto">
            <a:xfrm>
              <a:off x="4191000" y="42672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15" name="Oval 14">
              <a:extLst>
                <a:ext uri="{FF2B5EF4-FFF2-40B4-BE49-F238E27FC236}">
                  <a16:creationId xmlns:a16="http://schemas.microsoft.com/office/drawing/2014/main" id="{D57A7F22-D409-BE07-C687-BCA0136560FE}"/>
                </a:ext>
              </a:extLst>
            </p:cNvPr>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16" name="Oval 15">
              <a:extLst>
                <a:ext uri="{FF2B5EF4-FFF2-40B4-BE49-F238E27FC236}">
                  <a16:creationId xmlns:a16="http://schemas.microsoft.com/office/drawing/2014/main" id="{540882A7-738A-6DA5-E759-BD193119B881}"/>
                </a:ext>
              </a:extLst>
            </p:cNvPr>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17" name="Oval 16">
              <a:extLst>
                <a:ext uri="{FF2B5EF4-FFF2-40B4-BE49-F238E27FC236}">
                  <a16:creationId xmlns:a16="http://schemas.microsoft.com/office/drawing/2014/main" id="{D0D38ECB-22CA-D67C-CD78-3420E5513BBA}"/>
                </a:ext>
              </a:extLst>
            </p:cNvPr>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18" name="Oval 17">
              <a:extLst>
                <a:ext uri="{FF2B5EF4-FFF2-40B4-BE49-F238E27FC236}">
                  <a16:creationId xmlns:a16="http://schemas.microsoft.com/office/drawing/2014/main" id="{EB369B7A-A6DE-770B-B0BE-6B833C7DD3CA}"/>
                </a:ext>
              </a:extLst>
            </p:cNvPr>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19" name="Oval 18">
              <a:extLst>
                <a:ext uri="{FF2B5EF4-FFF2-40B4-BE49-F238E27FC236}">
                  <a16:creationId xmlns:a16="http://schemas.microsoft.com/office/drawing/2014/main" id="{E445ED7E-EC0B-8CE6-4D2A-EA6E268BEFCA}"/>
                </a:ext>
              </a:extLst>
            </p:cNvPr>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20" name="Oval 19">
              <a:extLst>
                <a:ext uri="{FF2B5EF4-FFF2-40B4-BE49-F238E27FC236}">
                  <a16:creationId xmlns:a16="http://schemas.microsoft.com/office/drawing/2014/main" id="{D4279BDA-CCF4-C7BB-E264-DE0676937BF1}"/>
                </a:ext>
              </a:extLst>
            </p:cNvPr>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21" name="Oval 20">
              <a:extLst>
                <a:ext uri="{FF2B5EF4-FFF2-40B4-BE49-F238E27FC236}">
                  <a16:creationId xmlns:a16="http://schemas.microsoft.com/office/drawing/2014/main" id="{8718BFD0-F543-39C2-237F-06E76DA5115D}"/>
                </a:ext>
              </a:extLst>
            </p:cNvPr>
            <p:cNvSpPr/>
            <p:nvPr/>
          </p:nvSpPr>
          <p:spPr bwMode="auto">
            <a:xfrm>
              <a:off x="3505200" y="45720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22" name="Oval 21">
              <a:extLst>
                <a:ext uri="{FF2B5EF4-FFF2-40B4-BE49-F238E27FC236}">
                  <a16:creationId xmlns:a16="http://schemas.microsoft.com/office/drawing/2014/main" id="{C733672F-3A13-BF4E-FF37-93141B79090C}"/>
                </a:ext>
              </a:extLst>
            </p:cNvPr>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cxnSp>
          <p:nvCxnSpPr>
            <p:cNvPr id="23" name="Straight Arrow Connector 22">
              <a:extLst>
                <a:ext uri="{FF2B5EF4-FFF2-40B4-BE49-F238E27FC236}">
                  <a16:creationId xmlns:a16="http://schemas.microsoft.com/office/drawing/2014/main" id="{9066290A-3895-A160-B3EC-0E5F9A2FDECC}"/>
                </a:ext>
              </a:extLst>
            </p:cNvPr>
            <p:cNvCxnSpPr>
              <a:stCxn id="21" idx="7"/>
              <a:endCxn id="14" idx="2"/>
            </p:cNvCxnSpPr>
            <p:nvPr/>
          </p:nvCxnSpPr>
          <p:spPr>
            <a:xfrm flipV="1">
              <a:off x="3700322" y="4381500"/>
              <a:ext cx="490678" cy="2239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6E8E42C-7656-0D4F-982D-D770648D4B41}"/>
                </a:ext>
              </a:extLst>
            </p:cNvPr>
            <p:cNvCxnSpPr>
              <a:stCxn id="14" idx="6"/>
              <a:endCxn id="17" idx="2"/>
            </p:cNvCxnSpPr>
            <p:nvPr/>
          </p:nvCxnSpPr>
          <p:spPr>
            <a:xfrm>
              <a:off x="4419600" y="4381500"/>
              <a:ext cx="304800" cy="2286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BBDCC64-62BF-E4A8-103C-8B6CDDC3E5BD}"/>
                </a:ext>
              </a:extLst>
            </p:cNvPr>
            <p:cNvCxnSpPr>
              <a:stCxn id="17" idx="3"/>
              <a:endCxn id="18" idx="0"/>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C854628-9F72-1F2B-1D52-337119902591}"/>
                </a:ext>
              </a:extLst>
            </p:cNvPr>
            <p:cNvCxnSpPr>
              <a:stCxn id="18" idx="5"/>
              <a:endCxn id="22" idx="1"/>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13DB8A2-9E0E-A6C5-B836-B8E0BA2BF868}"/>
                </a:ext>
              </a:extLst>
            </p:cNvPr>
            <p:cNvCxnSpPr>
              <a:stCxn id="22" idx="2"/>
              <a:endCxn id="20" idx="6"/>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6DFEF7B-BD5A-7DA1-E269-5A46FE84106F}"/>
                </a:ext>
              </a:extLst>
            </p:cNvPr>
            <p:cNvCxnSpPr>
              <a:endCxn id="16" idx="5"/>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0FA0614-EAAC-052B-CEBE-848599DDF41B}"/>
                </a:ext>
              </a:extLst>
            </p:cNvPr>
            <p:cNvCxnSpPr>
              <a:stCxn id="16" idx="1"/>
              <a:endCxn id="15" idx="5"/>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EF520A5-75E7-0539-F401-3120A02F6DD2}"/>
                </a:ext>
              </a:extLst>
            </p:cNvPr>
            <p:cNvCxnSpPr>
              <a:stCxn id="15" idx="3"/>
              <a:endCxn id="19" idx="7"/>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320DE26-0AAB-606D-7CFE-1EADBE7809F9}"/>
                </a:ext>
              </a:extLst>
            </p:cNvPr>
            <p:cNvCxnSpPr>
              <a:stCxn id="21" idx="4"/>
              <a:endCxn id="19" idx="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65332E2-EF13-4E29-6CF6-A67913C6C33C}"/>
                </a:ext>
              </a:extLst>
            </p:cNvPr>
            <p:cNvCxnSpPr>
              <a:stCxn id="16" idx="7"/>
              <a:endCxn id="14" idx="4"/>
            </p:cNvCxnSpPr>
            <p:nvPr/>
          </p:nvCxnSpPr>
          <p:spPr>
            <a:xfrm flipH="1" flipV="1">
              <a:off x="4305300" y="4495800"/>
              <a:ext cx="80822" cy="643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EC7D6E5-7A66-19F0-5802-43E9C1EBA251}"/>
                </a:ext>
              </a:extLst>
            </p:cNvPr>
            <p:cNvCxnSpPr>
              <a:stCxn id="16" idx="3"/>
              <a:endCxn id="19" idx="6"/>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7F9BFED0-4B45-2CD6-D153-BC7845CE3385}"/>
                </a:ext>
              </a:extLst>
            </p:cNvPr>
            <p:cNvSpPr/>
            <p:nvPr/>
          </p:nvSpPr>
          <p:spPr bwMode="auto">
            <a:xfrm>
              <a:off x="3962400" y="5638800"/>
              <a:ext cx="228600" cy="228600"/>
            </a:xfrm>
            <a:prstGeom prst="ellipse">
              <a:avLst/>
            </a:prstGeom>
            <a:solidFill>
              <a:srgbClr val="336699"/>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cxnSp>
          <p:nvCxnSpPr>
            <p:cNvPr id="35" name="Straight Arrow Connector 34">
              <a:extLst>
                <a:ext uri="{FF2B5EF4-FFF2-40B4-BE49-F238E27FC236}">
                  <a16:creationId xmlns:a16="http://schemas.microsoft.com/office/drawing/2014/main" id="{78DF93E1-8DF0-4F1F-7479-68AB2594D725}"/>
                </a:ext>
              </a:extLst>
            </p:cNvPr>
            <p:cNvCxnSpPr>
              <a:stCxn id="34" idx="7"/>
              <a:endCxn id="16" idx="4"/>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80AF8869-491E-FA62-D708-65F144E8AD5B}"/>
              </a:ext>
            </a:extLst>
          </p:cNvPr>
          <p:cNvSpPr txBox="1"/>
          <p:nvPr/>
        </p:nvSpPr>
        <p:spPr>
          <a:xfrm>
            <a:off x="1829440" y="1979373"/>
            <a:ext cx="709490" cy="461665"/>
          </a:xfrm>
          <a:prstGeom prst="rect">
            <a:avLst/>
          </a:prstGeom>
          <a:noFill/>
        </p:spPr>
        <p:txBody>
          <a:bodyPr wrap="none" rtlCol="0">
            <a:spAutoFit/>
          </a:bodyPr>
          <a:lstStyle/>
          <a:p>
            <a:pPr algn="r"/>
            <a:r>
              <a:rPr lang="en-US" sz="2400" b="1" dirty="0"/>
              <a:t>Text</a:t>
            </a:r>
          </a:p>
        </p:txBody>
      </p:sp>
      <p:sp>
        <p:nvSpPr>
          <p:cNvPr id="39" name="TextBox 38">
            <a:extLst>
              <a:ext uri="{FF2B5EF4-FFF2-40B4-BE49-F238E27FC236}">
                <a16:creationId xmlns:a16="http://schemas.microsoft.com/office/drawing/2014/main" id="{262CD658-64B9-61EB-3F57-2C32E98AD235}"/>
              </a:ext>
            </a:extLst>
          </p:cNvPr>
          <p:cNvSpPr txBox="1"/>
          <p:nvPr/>
        </p:nvSpPr>
        <p:spPr>
          <a:xfrm>
            <a:off x="1225685" y="2493857"/>
            <a:ext cx="1313245" cy="461665"/>
          </a:xfrm>
          <a:prstGeom prst="rect">
            <a:avLst/>
          </a:prstGeom>
          <a:noFill/>
        </p:spPr>
        <p:txBody>
          <a:bodyPr wrap="none" rtlCol="0">
            <a:spAutoFit/>
          </a:bodyPr>
          <a:lstStyle/>
          <a:p>
            <a:pPr algn="r"/>
            <a:r>
              <a:rPr lang="en-US" sz="2400" b="1" dirty="0"/>
              <a:t>CSV Files</a:t>
            </a:r>
          </a:p>
        </p:txBody>
      </p:sp>
      <p:sp>
        <p:nvSpPr>
          <p:cNvPr id="40" name="TextBox 39">
            <a:extLst>
              <a:ext uri="{FF2B5EF4-FFF2-40B4-BE49-F238E27FC236}">
                <a16:creationId xmlns:a16="http://schemas.microsoft.com/office/drawing/2014/main" id="{366B8796-4B8B-A988-6B8C-07FA5DBBE111}"/>
              </a:ext>
            </a:extLst>
          </p:cNvPr>
          <p:cNvSpPr txBox="1"/>
          <p:nvPr/>
        </p:nvSpPr>
        <p:spPr>
          <a:xfrm>
            <a:off x="1448695" y="3522825"/>
            <a:ext cx="1090235" cy="461665"/>
          </a:xfrm>
          <a:prstGeom prst="rect">
            <a:avLst/>
          </a:prstGeom>
          <a:noFill/>
        </p:spPr>
        <p:txBody>
          <a:bodyPr wrap="none" rtlCol="0">
            <a:spAutoFit/>
          </a:bodyPr>
          <a:lstStyle/>
          <a:p>
            <a:pPr algn="r"/>
            <a:r>
              <a:rPr lang="en-US" sz="2400" b="1" dirty="0"/>
              <a:t>Images</a:t>
            </a:r>
          </a:p>
        </p:txBody>
      </p:sp>
      <p:sp>
        <p:nvSpPr>
          <p:cNvPr id="41" name="TextBox 40">
            <a:extLst>
              <a:ext uri="{FF2B5EF4-FFF2-40B4-BE49-F238E27FC236}">
                <a16:creationId xmlns:a16="http://schemas.microsoft.com/office/drawing/2014/main" id="{AAB43EB5-ADB4-2958-C008-E0B147E37A41}"/>
              </a:ext>
            </a:extLst>
          </p:cNvPr>
          <p:cNvSpPr txBox="1"/>
          <p:nvPr/>
        </p:nvSpPr>
        <p:spPr>
          <a:xfrm>
            <a:off x="1547953" y="4037309"/>
            <a:ext cx="990977" cy="461665"/>
          </a:xfrm>
          <a:prstGeom prst="rect">
            <a:avLst/>
          </a:prstGeom>
          <a:noFill/>
        </p:spPr>
        <p:txBody>
          <a:bodyPr wrap="none" rtlCol="0">
            <a:spAutoFit/>
          </a:bodyPr>
          <a:lstStyle/>
          <a:p>
            <a:pPr algn="r"/>
            <a:r>
              <a:rPr lang="en-US" sz="2400" b="1" dirty="0"/>
              <a:t>Sound</a:t>
            </a:r>
          </a:p>
        </p:txBody>
      </p:sp>
      <p:sp>
        <p:nvSpPr>
          <p:cNvPr id="42" name="TextBox 41">
            <a:extLst>
              <a:ext uri="{FF2B5EF4-FFF2-40B4-BE49-F238E27FC236}">
                <a16:creationId xmlns:a16="http://schemas.microsoft.com/office/drawing/2014/main" id="{9B306EC1-8C39-933F-691C-8E6FEBF10105}"/>
              </a:ext>
            </a:extLst>
          </p:cNvPr>
          <p:cNvSpPr txBox="1"/>
          <p:nvPr/>
        </p:nvSpPr>
        <p:spPr>
          <a:xfrm>
            <a:off x="1610471" y="4551793"/>
            <a:ext cx="928459" cy="461665"/>
          </a:xfrm>
          <a:prstGeom prst="rect">
            <a:avLst/>
          </a:prstGeom>
          <a:noFill/>
        </p:spPr>
        <p:txBody>
          <a:bodyPr wrap="none" rtlCol="0">
            <a:spAutoFit/>
          </a:bodyPr>
          <a:lstStyle/>
          <a:p>
            <a:pPr algn="r"/>
            <a:r>
              <a:rPr lang="en-US" sz="2400" b="1" dirty="0"/>
              <a:t>Video</a:t>
            </a:r>
          </a:p>
        </p:txBody>
      </p:sp>
      <p:sp>
        <p:nvSpPr>
          <p:cNvPr id="43" name="TextBox 42">
            <a:extLst>
              <a:ext uri="{FF2B5EF4-FFF2-40B4-BE49-F238E27FC236}">
                <a16:creationId xmlns:a16="http://schemas.microsoft.com/office/drawing/2014/main" id="{A128524B-9D91-3540-F550-9B3CEC904892}"/>
              </a:ext>
            </a:extLst>
          </p:cNvPr>
          <p:cNvSpPr txBox="1"/>
          <p:nvPr/>
        </p:nvSpPr>
        <p:spPr>
          <a:xfrm>
            <a:off x="1273840" y="3008341"/>
            <a:ext cx="1265090" cy="461665"/>
          </a:xfrm>
          <a:prstGeom prst="rect">
            <a:avLst/>
          </a:prstGeom>
          <a:noFill/>
        </p:spPr>
        <p:txBody>
          <a:bodyPr wrap="none" rtlCol="0">
            <a:spAutoFit/>
          </a:bodyPr>
          <a:lstStyle/>
          <a:p>
            <a:pPr algn="r"/>
            <a:r>
              <a:rPr lang="en-US" sz="2400" b="1" dirty="0"/>
              <a:t>Log Files</a:t>
            </a:r>
          </a:p>
        </p:txBody>
      </p:sp>
      <p:cxnSp>
        <p:nvCxnSpPr>
          <p:cNvPr id="45" name="Straight Arrow Connector 44">
            <a:extLst>
              <a:ext uri="{FF2B5EF4-FFF2-40B4-BE49-F238E27FC236}">
                <a16:creationId xmlns:a16="http://schemas.microsoft.com/office/drawing/2014/main" id="{14D00357-67AA-AFF9-3FF6-68E225D9B25B}"/>
              </a:ext>
            </a:extLst>
          </p:cNvPr>
          <p:cNvCxnSpPr>
            <a:stCxn id="38" idx="3"/>
          </p:cNvCxnSpPr>
          <p:nvPr/>
        </p:nvCxnSpPr>
        <p:spPr>
          <a:xfrm>
            <a:off x="2538930" y="2210206"/>
            <a:ext cx="1170551" cy="18279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D968088-D735-AF05-5A40-586281A156CA}"/>
              </a:ext>
            </a:extLst>
          </p:cNvPr>
          <p:cNvCxnSpPr>
            <a:cxnSpLocks/>
          </p:cNvCxnSpPr>
          <p:nvPr/>
        </p:nvCxnSpPr>
        <p:spPr>
          <a:xfrm>
            <a:off x="2600398" y="2710126"/>
            <a:ext cx="1057202" cy="903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6D49BD0-FF5D-7C72-5E14-F78DBF3553C9}"/>
              </a:ext>
            </a:extLst>
          </p:cNvPr>
          <p:cNvCxnSpPr>
            <a:cxnSpLocks/>
            <a:stCxn id="43" idx="3"/>
          </p:cNvCxnSpPr>
          <p:nvPr/>
        </p:nvCxnSpPr>
        <p:spPr>
          <a:xfrm flipV="1">
            <a:off x="2538930" y="3221638"/>
            <a:ext cx="1034408" cy="1753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E7A8FFB-A562-918F-9E48-10FD981B328A}"/>
              </a:ext>
            </a:extLst>
          </p:cNvPr>
          <p:cNvCxnSpPr>
            <a:cxnSpLocks/>
            <a:stCxn id="40" idx="3"/>
          </p:cNvCxnSpPr>
          <p:nvPr/>
        </p:nvCxnSpPr>
        <p:spPr>
          <a:xfrm flipV="1">
            <a:off x="2538930" y="3736122"/>
            <a:ext cx="1026551" cy="1753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9FDDBD4-24C9-81E0-A64C-A2203EC013A4}"/>
              </a:ext>
            </a:extLst>
          </p:cNvPr>
          <p:cNvCxnSpPr>
            <a:cxnSpLocks/>
          </p:cNvCxnSpPr>
          <p:nvPr/>
        </p:nvCxnSpPr>
        <p:spPr>
          <a:xfrm flipV="1">
            <a:off x="2554759" y="4258754"/>
            <a:ext cx="1026551" cy="1753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0ACDDCB3-518E-7954-BDC0-B4F1E479D013}"/>
              </a:ext>
            </a:extLst>
          </p:cNvPr>
          <p:cNvCxnSpPr>
            <a:cxnSpLocks/>
          </p:cNvCxnSpPr>
          <p:nvPr/>
        </p:nvCxnSpPr>
        <p:spPr>
          <a:xfrm flipV="1">
            <a:off x="2538929" y="4668733"/>
            <a:ext cx="1026552" cy="12921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A36DDC74-11FF-9C97-BB6C-885FDA72DAFA}"/>
              </a:ext>
            </a:extLst>
          </p:cNvPr>
          <p:cNvSpPr txBox="1"/>
          <p:nvPr/>
        </p:nvSpPr>
        <p:spPr>
          <a:xfrm>
            <a:off x="8250158" y="1839940"/>
            <a:ext cx="2427396" cy="461665"/>
          </a:xfrm>
          <a:prstGeom prst="rect">
            <a:avLst/>
          </a:prstGeom>
          <a:noFill/>
        </p:spPr>
        <p:txBody>
          <a:bodyPr wrap="none" rtlCol="0">
            <a:spAutoFit/>
          </a:bodyPr>
          <a:lstStyle/>
          <a:p>
            <a:pPr algn="r"/>
            <a:r>
              <a:rPr lang="en-US" sz="2400" b="1" dirty="0"/>
              <a:t>Intelligent Agents</a:t>
            </a:r>
          </a:p>
        </p:txBody>
      </p:sp>
      <p:sp>
        <p:nvSpPr>
          <p:cNvPr id="59" name="TextBox 58">
            <a:extLst>
              <a:ext uri="{FF2B5EF4-FFF2-40B4-BE49-F238E27FC236}">
                <a16:creationId xmlns:a16="http://schemas.microsoft.com/office/drawing/2014/main" id="{4A7429F6-2806-D706-C341-DCF9712E38B8}"/>
              </a:ext>
            </a:extLst>
          </p:cNvPr>
          <p:cNvSpPr txBox="1"/>
          <p:nvPr/>
        </p:nvSpPr>
        <p:spPr>
          <a:xfrm>
            <a:off x="7941933" y="5063293"/>
            <a:ext cx="2735621" cy="461665"/>
          </a:xfrm>
          <a:prstGeom prst="rect">
            <a:avLst/>
          </a:prstGeom>
          <a:noFill/>
        </p:spPr>
        <p:txBody>
          <a:bodyPr wrap="none" rtlCol="0">
            <a:spAutoFit/>
          </a:bodyPr>
          <a:lstStyle/>
          <a:p>
            <a:pPr algn="r"/>
            <a:r>
              <a:rPr lang="en-US" sz="2400" b="1" dirty="0"/>
              <a:t>Knowledge Workers</a:t>
            </a:r>
          </a:p>
        </p:txBody>
      </p:sp>
      <p:pic>
        <p:nvPicPr>
          <p:cNvPr id="8194" name="Picture 2" descr="Generated by DALL·E">
            <a:extLst>
              <a:ext uri="{FF2B5EF4-FFF2-40B4-BE49-F238E27FC236}">
                <a16:creationId xmlns:a16="http://schemas.microsoft.com/office/drawing/2014/main" id="{F1EE24A2-68D7-FC89-22EA-1962F9C58DF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344191" y="2498652"/>
            <a:ext cx="2492539" cy="2492539"/>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Straight Arrow Connector 59">
            <a:extLst>
              <a:ext uri="{FF2B5EF4-FFF2-40B4-BE49-F238E27FC236}">
                <a16:creationId xmlns:a16="http://schemas.microsoft.com/office/drawing/2014/main" id="{B9F4136F-A4C5-1F33-D6E2-285A731ED72D}"/>
              </a:ext>
            </a:extLst>
          </p:cNvPr>
          <p:cNvCxnSpPr>
            <a:cxnSpLocks/>
          </p:cNvCxnSpPr>
          <p:nvPr/>
        </p:nvCxnSpPr>
        <p:spPr>
          <a:xfrm>
            <a:off x="7687200" y="3714097"/>
            <a:ext cx="65899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F9DC5407-4E22-A10E-F522-51689B26DDE4}"/>
              </a:ext>
            </a:extLst>
          </p:cNvPr>
          <p:cNvSpPr txBox="1"/>
          <p:nvPr/>
        </p:nvSpPr>
        <p:spPr>
          <a:xfrm>
            <a:off x="4319585" y="4689833"/>
            <a:ext cx="2795445" cy="369332"/>
          </a:xfrm>
          <a:prstGeom prst="rect">
            <a:avLst/>
          </a:prstGeom>
          <a:noFill/>
        </p:spPr>
        <p:txBody>
          <a:bodyPr wrap="none" rtlCol="0">
            <a:spAutoFit/>
          </a:bodyPr>
          <a:lstStyle/>
          <a:p>
            <a:r>
              <a:rPr lang="en-US" dirty="0"/>
              <a:t>Personal Knowledge Graphs</a:t>
            </a:r>
          </a:p>
        </p:txBody>
      </p:sp>
    </p:spTree>
    <p:extLst>
      <p:ext uri="{BB962C8B-B14F-4D97-AF65-F5344CB8AC3E}">
        <p14:creationId xmlns:p14="http://schemas.microsoft.com/office/powerpoint/2010/main" val="16330022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A2481-ECAD-B1CF-CD7B-C0C0AB7CFA9D}"/>
              </a:ext>
            </a:extLst>
          </p:cNvPr>
          <p:cNvSpPr>
            <a:spLocks noGrp="1"/>
          </p:cNvSpPr>
          <p:nvPr>
            <p:ph type="title"/>
          </p:nvPr>
        </p:nvSpPr>
        <p:spPr>
          <a:xfrm>
            <a:off x="553621" y="15166"/>
            <a:ext cx="10515600" cy="1156613"/>
          </a:xfrm>
        </p:spPr>
        <p:txBody>
          <a:bodyPr/>
          <a:lstStyle/>
          <a:p>
            <a:r>
              <a:rPr lang="en-US" dirty="0"/>
              <a:t>Innovation Zone</a:t>
            </a:r>
          </a:p>
        </p:txBody>
      </p:sp>
      <p:sp>
        <p:nvSpPr>
          <p:cNvPr id="4" name="Oval 3">
            <a:extLst>
              <a:ext uri="{FF2B5EF4-FFF2-40B4-BE49-F238E27FC236}">
                <a16:creationId xmlns:a16="http://schemas.microsoft.com/office/drawing/2014/main" id="{421FB8F0-1849-0EB4-B33E-5B81D5FAAF1D}"/>
              </a:ext>
            </a:extLst>
          </p:cNvPr>
          <p:cNvSpPr/>
          <p:nvPr/>
        </p:nvSpPr>
        <p:spPr>
          <a:xfrm>
            <a:off x="304050" y="1690688"/>
            <a:ext cx="7646505" cy="3882887"/>
          </a:xfrm>
          <a:prstGeom prst="ellipse">
            <a:avLst/>
          </a:prstGeom>
          <a:solidFill>
            <a:srgbClr val="FF9300">
              <a:alpha val="2392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B25A5125-936C-3296-1AC4-FB8695E26B2E}"/>
              </a:ext>
            </a:extLst>
          </p:cNvPr>
          <p:cNvSpPr/>
          <p:nvPr/>
        </p:nvSpPr>
        <p:spPr>
          <a:xfrm>
            <a:off x="4120675" y="1598957"/>
            <a:ext cx="7646505" cy="3882887"/>
          </a:xfrm>
          <a:prstGeom prst="ellipse">
            <a:avLst/>
          </a:prstGeom>
          <a:solidFill>
            <a:srgbClr val="0096FF">
              <a:alpha val="2588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0D63457-BA82-AC28-F17D-87B05A215977}"/>
              </a:ext>
            </a:extLst>
          </p:cNvPr>
          <p:cNvSpPr txBox="1"/>
          <p:nvPr/>
        </p:nvSpPr>
        <p:spPr>
          <a:xfrm>
            <a:off x="1087968" y="2912566"/>
            <a:ext cx="2369559" cy="1077218"/>
          </a:xfrm>
          <a:prstGeom prst="rect">
            <a:avLst/>
          </a:prstGeom>
          <a:noFill/>
        </p:spPr>
        <p:txBody>
          <a:bodyPr wrap="none" rtlCol="0">
            <a:spAutoFit/>
          </a:bodyPr>
          <a:lstStyle/>
          <a:p>
            <a:pPr algn="ctr"/>
            <a:r>
              <a:rPr lang="en-US" sz="3200" b="1" dirty="0">
                <a:latin typeface="Arial" panose="020B0604020202020204" pitchFamily="34" charset="0"/>
                <a:cs typeface="Arial" panose="020B0604020202020204" pitchFamily="34" charset="0"/>
              </a:rPr>
              <a:t>Knowledge</a:t>
            </a:r>
          </a:p>
          <a:p>
            <a:pPr algn="ctr"/>
            <a:r>
              <a:rPr lang="en-US" sz="3200" b="1" dirty="0">
                <a:latin typeface="Arial" panose="020B0604020202020204" pitchFamily="34" charset="0"/>
                <a:cs typeface="Arial" panose="020B0604020202020204" pitchFamily="34" charset="0"/>
              </a:rPr>
              <a:t>Graphs</a:t>
            </a:r>
          </a:p>
        </p:txBody>
      </p:sp>
      <p:sp>
        <p:nvSpPr>
          <p:cNvPr id="7" name="TextBox 6">
            <a:extLst>
              <a:ext uri="{FF2B5EF4-FFF2-40B4-BE49-F238E27FC236}">
                <a16:creationId xmlns:a16="http://schemas.microsoft.com/office/drawing/2014/main" id="{CEF053CB-C138-057C-3CC2-12516EF1E8F7}"/>
              </a:ext>
            </a:extLst>
          </p:cNvPr>
          <p:cNvSpPr txBox="1"/>
          <p:nvPr/>
        </p:nvSpPr>
        <p:spPr>
          <a:xfrm>
            <a:off x="8452806" y="2666345"/>
            <a:ext cx="2117888" cy="1569660"/>
          </a:xfrm>
          <a:prstGeom prst="rect">
            <a:avLst/>
          </a:prstGeom>
          <a:noFill/>
        </p:spPr>
        <p:txBody>
          <a:bodyPr wrap="none" rtlCol="0">
            <a:spAutoFit/>
          </a:bodyPr>
          <a:lstStyle/>
          <a:p>
            <a:pPr algn="ctr"/>
            <a:r>
              <a:rPr lang="en-US" sz="3200" b="1" dirty="0">
                <a:latin typeface="Arial" panose="020B0604020202020204" pitchFamily="34" charset="0"/>
                <a:cs typeface="Arial" panose="020B0604020202020204" pitchFamily="34" charset="0"/>
              </a:rPr>
              <a:t>Large</a:t>
            </a:r>
          </a:p>
          <a:p>
            <a:pPr algn="ctr"/>
            <a:r>
              <a:rPr lang="en-US" sz="3200" b="1" dirty="0">
                <a:latin typeface="Arial" panose="020B0604020202020204" pitchFamily="34" charset="0"/>
                <a:cs typeface="Arial" panose="020B0604020202020204" pitchFamily="34" charset="0"/>
              </a:rPr>
              <a:t>Language</a:t>
            </a:r>
          </a:p>
          <a:p>
            <a:pPr algn="ctr"/>
            <a:r>
              <a:rPr lang="en-US" sz="3200" b="1" dirty="0">
                <a:latin typeface="Arial" panose="020B0604020202020204" pitchFamily="34" charset="0"/>
                <a:cs typeface="Arial" panose="020B0604020202020204" pitchFamily="34" charset="0"/>
              </a:rPr>
              <a:t>Models</a:t>
            </a:r>
          </a:p>
        </p:txBody>
      </p:sp>
      <p:sp>
        <p:nvSpPr>
          <p:cNvPr id="8" name="TextBox 7">
            <a:extLst>
              <a:ext uri="{FF2B5EF4-FFF2-40B4-BE49-F238E27FC236}">
                <a16:creationId xmlns:a16="http://schemas.microsoft.com/office/drawing/2014/main" id="{35B97509-C3CE-2926-89E4-A95DAA8BEF85}"/>
              </a:ext>
            </a:extLst>
          </p:cNvPr>
          <p:cNvSpPr txBox="1"/>
          <p:nvPr/>
        </p:nvSpPr>
        <p:spPr>
          <a:xfrm>
            <a:off x="4997710" y="2755570"/>
            <a:ext cx="2254143" cy="1569660"/>
          </a:xfrm>
          <a:prstGeom prst="rect">
            <a:avLst/>
          </a:prstGeom>
          <a:noFill/>
        </p:spPr>
        <p:txBody>
          <a:bodyPr wrap="none" rtlCol="0">
            <a:spAutoFit/>
          </a:bodyPr>
          <a:lstStyle/>
          <a:p>
            <a:pPr algn="ctr"/>
            <a:r>
              <a:rPr lang="en-US" sz="3200" b="1" dirty="0">
                <a:solidFill>
                  <a:srgbClr val="FF0000"/>
                </a:solidFill>
                <a:latin typeface="Arial" panose="020B0604020202020204" pitchFamily="34" charset="0"/>
                <a:cs typeface="Arial" panose="020B0604020202020204" pitchFamily="34" charset="0"/>
              </a:rPr>
              <a:t>The</a:t>
            </a:r>
          </a:p>
          <a:p>
            <a:pPr algn="ctr"/>
            <a:r>
              <a:rPr lang="en-US" sz="3200" b="1" dirty="0">
                <a:solidFill>
                  <a:srgbClr val="FF0000"/>
                </a:solidFill>
                <a:latin typeface="Arial" panose="020B0604020202020204" pitchFamily="34" charset="0"/>
                <a:cs typeface="Arial" panose="020B0604020202020204" pitchFamily="34" charset="0"/>
              </a:rPr>
              <a:t>Innovation</a:t>
            </a:r>
          </a:p>
          <a:p>
            <a:pPr algn="ctr"/>
            <a:r>
              <a:rPr lang="en-US" sz="3200" b="1" dirty="0">
                <a:solidFill>
                  <a:srgbClr val="FF0000"/>
                </a:solidFill>
                <a:latin typeface="Arial" panose="020B0604020202020204" pitchFamily="34" charset="0"/>
                <a:cs typeface="Arial" panose="020B0604020202020204" pitchFamily="34" charset="0"/>
              </a:rPr>
              <a:t>Zone</a:t>
            </a:r>
          </a:p>
        </p:txBody>
      </p:sp>
      <p:sp>
        <p:nvSpPr>
          <p:cNvPr id="3" name="Slide Number Placeholder 2">
            <a:extLst>
              <a:ext uri="{FF2B5EF4-FFF2-40B4-BE49-F238E27FC236}">
                <a16:creationId xmlns:a16="http://schemas.microsoft.com/office/drawing/2014/main" id="{3C6E6F42-573D-FD61-E0FA-55D5E1A0BBC2}"/>
              </a:ext>
            </a:extLst>
          </p:cNvPr>
          <p:cNvSpPr>
            <a:spLocks noGrp="1"/>
          </p:cNvSpPr>
          <p:nvPr>
            <p:ph type="sldNum" sz="quarter" idx="12"/>
          </p:nvPr>
        </p:nvSpPr>
        <p:spPr/>
        <p:txBody>
          <a:bodyPr/>
          <a:lstStyle/>
          <a:p>
            <a:fld id="{E4E17628-BB69-494D-BA8C-C14032583637}" type="slidenum">
              <a:rPr lang="en-US" smtClean="0"/>
              <a:t>31</a:t>
            </a:fld>
            <a:endParaRPr lang="en-US"/>
          </a:p>
        </p:txBody>
      </p:sp>
      <p:sp>
        <p:nvSpPr>
          <p:cNvPr id="9" name="TextBox 8">
            <a:extLst>
              <a:ext uri="{FF2B5EF4-FFF2-40B4-BE49-F238E27FC236}">
                <a16:creationId xmlns:a16="http://schemas.microsoft.com/office/drawing/2014/main" id="{116A7E81-42E9-5111-0FD1-93B74111D6BA}"/>
              </a:ext>
            </a:extLst>
          </p:cNvPr>
          <p:cNvSpPr txBox="1"/>
          <p:nvPr/>
        </p:nvSpPr>
        <p:spPr>
          <a:xfrm>
            <a:off x="8204848" y="5550765"/>
            <a:ext cx="2613804" cy="369332"/>
          </a:xfrm>
          <a:prstGeom prst="rect">
            <a:avLst/>
          </a:prstGeom>
          <a:noFill/>
        </p:spPr>
        <p:txBody>
          <a:bodyPr wrap="square" rtlCol="0">
            <a:spAutoFit/>
          </a:bodyPr>
          <a:lstStyle/>
          <a:p>
            <a:r>
              <a:rPr lang="en-US" dirty="0"/>
              <a:t>A model of </a:t>
            </a:r>
            <a:r>
              <a:rPr lang="en-US" b="1" dirty="0"/>
              <a:t>langauge</a:t>
            </a:r>
          </a:p>
        </p:txBody>
      </p:sp>
      <p:sp>
        <p:nvSpPr>
          <p:cNvPr id="10" name="TextBox 9">
            <a:extLst>
              <a:ext uri="{FF2B5EF4-FFF2-40B4-BE49-F238E27FC236}">
                <a16:creationId xmlns:a16="http://schemas.microsoft.com/office/drawing/2014/main" id="{6ABB2D8F-2CC9-A8D6-BA52-CFC362462BFB}"/>
              </a:ext>
            </a:extLst>
          </p:cNvPr>
          <p:cNvSpPr txBox="1"/>
          <p:nvPr/>
        </p:nvSpPr>
        <p:spPr>
          <a:xfrm>
            <a:off x="1857555" y="5665306"/>
            <a:ext cx="2613804" cy="369332"/>
          </a:xfrm>
          <a:prstGeom prst="rect">
            <a:avLst/>
          </a:prstGeom>
          <a:noFill/>
        </p:spPr>
        <p:txBody>
          <a:bodyPr wrap="square" rtlCol="0">
            <a:spAutoFit/>
          </a:bodyPr>
          <a:lstStyle/>
          <a:p>
            <a:r>
              <a:rPr lang="en-US" dirty="0"/>
              <a:t>Models of the </a:t>
            </a:r>
            <a:r>
              <a:rPr lang="en-US" b="1" dirty="0"/>
              <a:t>real world</a:t>
            </a:r>
          </a:p>
        </p:txBody>
      </p:sp>
      <p:sp>
        <p:nvSpPr>
          <p:cNvPr id="11" name="TextBox 10">
            <a:extLst>
              <a:ext uri="{FF2B5EF4-FFF2-40B4-BE49-F238E27FC236}">
                <a16:creationId xmlns:a16="http://schemas.microsoft.com/office/drawing/2014/main" id="{B72392EF-CF5A-2A41-C712-7E3BEC92BF4F}"/>
              </a:ext>
            </a:extLst>
          </p:cNvPr>
          <p:cNvSpPr txBox="1"/>
          <p:nvPr/>
        </p:nvSpPr>
        <p:spPr>
          <a:xfrm>
            <a:off x="10085194" y="1506022"/>
            <a:ext cx="1317911" cy="369332"/>
          </a:xfrm>
          <a:prstGeom prst="rect">
            <a:avLst/>
          </a:prstGeom>
          <a:noFill/>
        </p:spPr>
        <p:txBody>
          <a:bodyPr wrap="square" rtlCol="0">
            <a:spAutoFit/>
          </a:bodyPr>
          <a:lstStyle/>
          <a:p>
            <a:r>
              <a:rPr lang="en-US" b="1" dirty="0"/>
              <a:t>ChatGPT</a:t>
            </a:r>
          </a:p>
        </p:txBody>
      </p:sp>
    </p:spTree>
    <p:extLst>
      <p:ext uri="{BB962C8B-B14F-4D97-AF65-F5344CB8AC3E}">
        <p14:creationId xmlns:p14="http://schemas.microsoft.com/office/powerpoint/2010/main" val="27038899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B9CB2-73BC-F464-744F-0D7B83CAFB7D}"/>
              </a:ext>
            </a:extLst>
          </p:cNvPr>
          <p:cNvSpPr>
            <a:spLocks noGrp="1"/>
          </p:cNvSpPr>
          <p:nvPr>
            <p:ph type="title"/>
          </p:nvPr>
        </p:nvSpPr>
        <p:spPr/>
        <p:txBody>
          <a:bodyPr/>
          <a:lstStyle/>
          <a:p>
            <a:r>
              <a:rPr lang="en-US" dirty="0"/>
              <a:t>Deep Neural Networks</a:t>
            </a:r>
          </a:p>
        </p:txBody>
      </p:sp>
      <p:sp>
        <p:nvSpPr>
          <p:cNvPr id="3" name="Content Placeholder 2">
            <a:extLst>
              <a:ext uri="{FF2B5EF4-FFF2-40B4-BE49-F238E27FC236}">
                <a16:creationId xmlns:a16="http://schemas.microsoft.com/office/drawing/2014/main" id="{280E8AE1-560F-3509-07B5-B914AFFA05E1}"/>
              </a:ext>
            </a:extLst>
          </p:cNvPr>
          <p:cNvSpPr>
            <a:spLocks noGrp="1"/>
          </p:cNvSpPr>
          <p:nvPr>
            <p:ph idx="1"/>
          </p:nvPr>
        </p:nvSpPr>
        <p:spPr>
          <a:xfrm>
            <a:off x="838200" y="5232092"/>
            <a:ext cx="10515600" cy="1021384"/>
          </a:xfrm>
        </p:spPr>
        <p:txBody>
          <a:bodyPr>
            <a:normAutofit fontScale="85000" lnSpcReduction="20000"/>
          </a:bodyPr>
          <a:lstStyle/>
          <a:p>
            <a:r>
              <a:rPr lang="en-US" dirty="0"/>
              <a:t>Deep Neural Networks are part of the solution, but they are not at the center of the intelligent organization</a:t>
            </a:r>
          </a:p>
          <a:p>
            <a:r>
              <a:rPr lang="en-US" dirty="0"/>
              <a:t>DNNs lack explainability and are subject to errors (hallucinations)</a:t>
            </a:r>
          </a:p>
        </p:txBody>
      </p:sp>
      <p:sp>
        <p:nvSpPr>
          <p:cNvPr id="4" name="Slide Number Placeholder 3">
            <a:extLst>
              <a:ext uri="{FF2B5EF4-FFF2-40B4-BE49-F238E27FC236}">
                <a16:creationId xmlns:a16="http://schemas.microsoft.com/office/drawing/2014/main" id="{EB7036D9-2E7E-CC13-9672-28BECD94CD73}"/>
              </a:ext>
            </a:extLst>
          </p:cNvPr>
          <p:cNvSpPr>
            <a:spLocks noGrp="1"/>
          </p:cNvSpPr>
          <p:nvPr>
            <p:ph type="sldNum" sz="quarter" idx="12"/>
          </p:nvPr>
        </p:nvSpPr>
        <p:spPr/>
        <p:txBody>
          <a:bodyPr/>
          <a:lstStyle/>
          <a:p>
            <a:fld id="{E4E17628-BB69-494D-BA8C-C14032583637}" type="slidenum">
              <a:rPr lang="en-US" smtClean="0"/>
              <a:t>32</a:t>
            </a:fld>
            <a:endParaRPr lang="en-US"/>
          </a:p>
        </p:txBody>
      </p:sp>
      <p:pic>
        <p:nvPicPr>
          <p:cNvPr id="5" name="Picture 4">
            <a:extLst>
              <a:ext uri="{FF2B5EF4-FFF2-40B4-BE49-F238E27FC236}">
                <a16:creationId xmlns:a16="http://schemas.microsoft.com/office/drawing/2014/main" id="{E1C8B2BF-5746-0B97-BBE3-DD7A39CE9447}"/>
              </a:ext>
            </a:extLst>
          </p:cNvPr>
          <p:cNvPicPr>
            <a:picLocks noChangeAspect="1"/>
          </p:cNvPicPr>
          <p:nvPr/>
        </p:nvPicPr>
        <p:blipFill>
          <a:blip r:embed="rId2"/>
          <a:stretch>
            <a:fillRect/>
          </a:stretch>
        </p:blipFill>
        <p:spPr>
          <a:xfrm>
            <a:off x="2357314" y="1481879"/>
            <a:ext cx="7173548" cy="3674256"/>
          </a:xfrm>
          <a:prstGeom prst="rect">
            <a:avLst/>
          </a:prstGeom>
        </p:spPr>
      </p:pic>
    </p:spTree>
    <p:extLst>
      <p:ext uri="{BB962C8B-B14F-4D97-AF65-F5344CB8AC3E}">
        <p14:creationId xmlns:p14="http://schemas.microsoft.com/office/powerpoint/2010/main" val="12735215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C816C-701D-CCE9-43A9-746E7922B4C3}"/>
              </a:ext>
            </a:extLst>
          </p:cNvPr>
          <p:cNvSpPr>
            <a:spLocks noGrp="1"/>
          </p:cNvSpPr>
          <p:nvPr>
            <p:ph type="title"/>
          </p:nvPr>
        </p:nvSpPr>
        <p:spPr/>
        <p:txBody>
          <a:bodyPr>
            <a:normAutofit fontScale="90000"/>
          </a:bodyPr>
          <a:lstStyle/>
          <a:p>
            <a:r>
              <a:rPr lang="en-US" dirty="0"/>
              <a:t>Challenges with Deep Neural Networks</a:t>
            </a:r>
          </a:p>
        </p:txBody>
      </p:sp>
      <p:sp>
        <p:nvSpPr>
          <p:cNvPr id="3" name="Content Placeholder 2">
            <a:extLst>
              <a:ext uri="{FF2B5EF4-FFF2-40B4-BE49-F238E27FC236}">
                <a16:creationId xmlns:a16="http://schemas.microsoft.com/office/drawing/2014/main" id="{166459E3-1DF6-0580-9510-FA5C4F0C5AFC}"/>
              </a:ext>
            </a:extLst>
          </p:cNvPr>
          <p:cNvSpPr>
            <a:spLocks noGrp="1"/>
          </p:cNvSpPr>
          <p:nvPr>
            <p:ph idx="1"/>
          </p:nvPr>
        </p:nvSpPr>
        <p:spPr/>
        <p:txBody>
          <a:bodyPr/>
          <a:lstStyle/>
          <a:p>
            <a:r>
              <a:rPr lang="en-US" dirty="0"/>
              <a:t>Knowledge is dispersed over the entire network</a:t>
            </a:r>
          </a:p>
          <a:p>
            <a:r>
              <a:rPr lang="en-US" dirty="0"/>
              <a:t>Probabilistic reasoning: no guarantees of correctness</a:t>
            </a:r>
          </a:p>
          <a:p>
            <a:r>
              <a:rPr lang="en-US" dirty="0"/>
              <a:t>Extremely </a:t>
            </a:r>
            <a:r>
              <a:rPr lang="en-US" b="1" dirty="0"/>
              <a:t>low explainability </a:t>
            </a:r>
            <a:r>
              <a:rPr lang="en-US" dirty="0"/>
              <a:t>(why did you make that recommendation)</a:t>
            </a:r>
          </a:p>
          <a:p>
            <a:r>
              <a:rPr lang="en-US" dirty="0"/>
              <a:t>It can be very expensive to train LLMs ($100M)</a:t>
            </a:r>
          </a:p>
          <a:p>
            <a:r>
              <a:rPr lang="en-US" dirty="0"/>
              <a:t>No way to remove an incorrect fact</a:t>
            </a:r>
          </a:p>
        </p:txBody>
      </p:sp>
      <p:sp>
        <p:nvSpPr>
          <p:cNvPr id="4" name="Slide Number Placeholder 3">
            <a:extLst>
              <a:ext uri="{FF2B5EF4-FFF2-40B4-BE49-F238E27FC236}">
                <a16:creationId xmlns:a16="http://schemas.microsoft.com/office/drawing/2014/main" id="{3988DC5F-D82A-8C59-6124-AD2504D9B575}"/>
              </a:ext>
            </a:extLst>
          </p:cNvPr>
          <p:cNvSpPr>
            <a:spLocks noGrp="1"/>
          </p:cNvSpPr>
          <p:nvPr>
            <p:ph type="sldNum" sz="quarter" idx="12"/>
          </p:nvPr>
        </p:nvSpPr>
        <p:spPr/>
        <p:txBody>
          <a:bodyPr/>
          <a:lstStyle/>
          <a:p>
            <a:fld id="{E4E17628-BB69-494D-BA8C-C14032583637}" type="slidenum">
              <a:rPr lang="en-US" smtClean="0"/>
              <a:t>33</a:t>
            </a:fld>
            <a:endParaRPr lang="en-US"/>
          </a:p>
        </p:txBody>
      </p:sp>
    </p:spTree>
    <p:extLst>
      <p:ext uri="{BB962C8B-B14F-4D97-AF65-F5344CB8AC3E}">
        <p14:creationId xmlns:p14="http://schemas.microsoft.com/office/powerpoint/2010/main" val="9571674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103CC-BF8A-17FA-2BAC-D8067D2E8851}"/>
              </a:ext>
            </a:extLst>
          </p:cNvPr>
          <p:cNvSpPr>
            <a:spLocks noGrp="1"/>
          </p:cNvSpPr>
          <p:nvPr>
            <p:ph type="title"/>
          </p:nvPr>
        </p:nvSpPr>
        <p:spPr/>
        <p:txBody>
          <a:bodyPr/>
          <a:lstStyle/>
          <a:p>
            <a:r>
              <a:rPr lang="en-US" dirty="0"/>
              <a:t>Analyst Workflows Today</a:t>
            </a:r>
          </a:p>
        </p:txBody>
      </p:sp>
      <p:sp>
        <p:nvSpPr>
          <p:cNvPr id="3" name="Content Placeholder 2">
            <a:extLst>
              <a:ext uri="{FF2B5EF4-FFF2-40B4-BE49-F238E27FC236}">
                <a16:creationId xmlns:a16="http://schemas.microsoft.com/office/drawing/2014/main" id="{ED4C6480-40E4-2EB1-952A-8D9A0894EAD6}"/>
              </a:ext>
            </a:extLst>
          </p:cNvPr>
          <p:cNvSpPr>
            <a:spLocks noGrp="1"/>
          </p:cNvSpPr>
          <p:nvPr>
            <p:ph idx="1"/>
          </p:nvPr>
        </p:nvSpPr>
        <p:spPr>
          <a:xfrm>
            <a:off x="5230368" y="1545227"/>
            <a:ext cx="6187440" cy="4351338"/>
          </a:xfrm>
        </p:spPr>
        <p:txBody>
          <a:bodyPr>
            <a:normAutofit fontScale="92500" lnSpcReduction="20000"/>
          </a:bodyPr>
          <a:lstStyle/>
          <a:p>
            <a:pPr marL="514350" indent="-514350">
              <a:buFont typeface="+mj-lt"/>
              <a:buAutoNum type="arabicPeriod"/>
            </a:pPr>
            <a:r>
              <a:rPr lang="en-US" dirty="0"/>
              <a:t>Get requirements</a:t>
            </a:r>
          </a:p>
          <a:p>
            <a:pPr marL="514350" indent="-514350">
              <a:buFont typeface="+mj-lt"/>
              <a:buAutoNum type="arabicPeriod"/>
            </a:pPr>
            <a:r>
              <a:rPr lang="en-US" dirty="0"/>
              <a:t>Source the data</a:t>
            </a:r>
          </a:p>
          <a:p>
            <a:pPr marL="514350" indent="-514350">
              <a:buFont typeface="+mj-lt"/>
              <a:buAutoNum type="arabicPeriod"/>
            </a:pPr>
            <a:r>
              <a:rPr lang="en-US" dirty="0"/>
              <a:t>Understand the data</a:t>
            </a:r>
          </a:p>
          <a:p>
            <a:pPr marL="514350" indent="-514350">
              <a:buFont typeface="+mj-lt"/>
              <a:buAutoNum type="arabicPeriod"/>
            </a:pPr>
            <a:r>
              <a:rPr lang="en-US" dirty="0"/>
              <a:t>Clean the data</a:t>
            </a:r>
          </a:p>
          <a:p>
            <a:pPr marL="514350" indent="-514350">
              <a:buFont typeface="+mj-lt"/>
              <a:buAutoNum type="arabicPeriod"/>
            </a:pPr>
            <a:r>
              <a:rPr lang="en-US" dirty="0"/>
              <a:t>Remove the duplicate from the data</a:t>
            </a:r>
          </a:p>
          <a:p>
            <a:pPr marL="514350" indent="-514350">
              <a:buFont typeface="+mj-lt"/>
              <a:buAutoNum type="arabicPeriod"/>
            </a:pPr>
            <a:r>
              <a:rPr lang="en-US" dirty="0"/>
              <a:t>Join the data</a:t>
            </a:r>
          </a:p>
          <a:p>
            <a:pPr marL="514350" indent="-514350">
              <a:buFont typeface="+mj-lt"/>
              <a:buAutoNum type="arabicPeriod"/>
            </a:pPr>
            <a:r>
              <a:rPr lang="en-US" dirty="0"/>
              <a:t>Create a model</a:t>
            </a:r>
          </a:p>
          <a:p>
            <a:pPr marL="514350" indent="-514350">
              <a:buFont typeface="+mj-lt"/>
              <a:buAutoNum type="arabicPeriod"/>
            </a:pPr>
            <a:r>
              <a:rPr lang="en-US" dirty="0"/>
              <a:t>Run the model</a:t>
            </a:r>
          </a:p>
          <a:p>
            <a:pPr marL="514350" indent="-514350">
              <a:buFont typeface="+mj-lt"/>
              <a:buAutoNum type="arabicPeriod"/>
            </a:pPr>
            <a:r>
              <a:rPr lang="en-US" dirty="0"/>
              <a:t>Present a report with insights</a:t>
            </a:r>
          </a:p>
          <a:p>
            <a:pPr marL="514350" indent="-514350">
              <a:buFont typeface="+mj-lt"/>
              <a:buAutoNum type="arabicPeriod"/>
            </a:pPr>
            <a:r>
              <a:rPr lang="en-US" dirty="0"/>
              <a:t>Delete everything</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4D55CAA5-4641-6590-78C0-772EB9D04D5D}"/>
              </a:ext>
            </a:extLst>
          </p:cNvPr>
          <p:cNvSpPr>
            <a:spLocks noGrp="1"/>
          </p:cNvSpPr>
          <p:nvPr>
            <p:ph type="sldNum" sz="quarter" idx="12"/>
          </p:nvPr>
        </p:nvSpPr>
        <p:spPr/>
        <p:txBody>
          <a:bodyPr/>
          <a:lstStyle/>
          <a:p>
            <a:fld id="{E4E17628-BB69-494D-BA8C-C14032583637}" type="slidenum">
              <a:rPr lang="en-US" smtClean="0"/>
              <a:t>34</a:t>
            </a:fld>
            <a:endParaRPr lang="en-US"/>
          </a:p>
        </p:txBody>
      </p:sp>
      <p:pic>
        <p:nvPicPr>
          <p:cNvPr id="4098" name="Picture 2" descr="Generated by DALL·E">
            <a:extLst>
              <a:ext uri="{FF2B5EF4-FFF2-40B4-BE49-F238E27FC236}">
                <a16:creationId xmlns:a16="http://schemas.microsoft.com/office/drawing/2014/main" id="{A8105205-B8A3-DD95-B10F-92CC65FE7384}"/>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89722" y="1392705"/>
            <a:ext cx="4284482" cy="4284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991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19088-CEA1-763A-49D4-31E167DC8FF9}"/>
              </a:ext>
            </a:extLst>
          </p:cNvPr>
          <p:cNvSpPr>
            <a:spLocks noGrp="1"/>
          </p:cNvSpPr>
          <p:nvPr>
            <p:ph type="title"/>
          </p:nvPr>
        </p:nvSpPr>
        <p:spPr>
          <a:xfrm>
            <a:off x="589722" y="154178"/>
            <a:ext cx="11401173" cy="861223"/>
          </a:xfrm>
        </p:spPr>
        <p:txBody>
          <a:bodyPr>
            <a:noAutofit/>
          </a:bodyPr>
          <a:lstStyle/>
          <a:p>
            <a:r>
              <a:rPr lang="en-US" sz="3600" dirty="0"/>
              <a:t>Challenges of Data Engineer-Focused Approach</a:t>
            </a:r>
          </a:p>
        </p:txBody>
      </p:sp>
      <p:sp>
        <p:nvSpPr>
          <p:cNvPr id="3" name="Content Placeholder 2">
            <a:extLst>
              <a:ext uri="{FF2B5EF4-FFF2-40B4-BE49-F238E27FC236}">
                <a16:creationId xmlns:a16="http://schemas.microsoft.com/office/drawing/2014/main" id="{733A43D5-6A10-7A0F-D28A-CE80B950062F}"/>
              </a:ext>
            </a:extLst>
          </p:cNvPr>
          <p:cNvSpPr>
            <a:spLocks noGrp="1"/>
          </p:cNvSpPr>
          <p:nvPr>
            <p:ph idx="1"/>
          </p:nvPr>
        </p:nvSpPr>
        <p:spPr>
          <a:xfrm>
            <a:off x="5351892" y="1891900"/>
            <a:ext cx="5894832" cy="3074200"/>
          </a:xfrm>
        </p:spPr>
        <p:txBody>
          <a:bodyPr>
            <a:normAutofit fontScale="92500" lnSpcReduction="20000"/>
          </a:bodyPr>
          <a:lstStyle/>
          <a:p>
            <a:r>
              <a:rPr lang="en-US" dirty="0"/>
              <a:t>80% of effort is low-level data engineering “Data Janitor Work”</a:t>
            </a:r>
          </a:p>
          <a:p>
            <a:r>
              <a:rPr lang="en-US" dirty="0"/>
              <a:t>Very little focus on building reusable assets</a:t>
            </a:r>
          </a:p>
          <a:p>
            <a:r>
              <a:rPr lang="en-US" dirty="0"/>
              <a:t>Every project is a “one-off” project</a:t>
            </a:r>
          </a:p>
          <a:p>
            <a:r>
              <a:rPr lang="en-US" dirty="0"/>
              <a:t>No consideration given to future reuse of knowledge</a:t>
            </a:r>
          </a:p>
          <a:p>
            <a:r>
              <a:rPr lang="en-US" dirty="0"/>
              <a:t>Difficult to estimate time and costs</a:t>
            </a:r>
          </a:p>
        </p:txBody>
      </p:sp>
      <p:sp>
        <p:nvSpPr>
          <p:cNvPr id="4" name="Slide Number Placeholder 3">
            <a:extLst>
              <a:ext uri="{FF2B5EF4-FFF2-40B4-BE49-F238E27FC236}">
                <a16:creationId xmlns:a16="http://schemas.microsoft.com/office/drawing/2014/main" id="{77F9585C-046C-2ABF-1060-2280E44E1AB7}"/>
              </a:ext>
            </a:extLst>
          </p:cNvPr>
          <p:cNvSpPr>
            <a:spLocks noGrp="1"/>
          </p:cNvSpPr>
          <p:nvPr>
            <p:ph type="sldNum" sz="quarter" idx="12"/>
          </p:nvPr>
        </p:nvSpPr>
        <p:spPr/>
        <p:txBody>
          <a:bodyPr/>
          <a:lstStyle/>
          <a:p>
            <a:fld id="{E4E17628-BB69-494D-BA8C-C14032583637}" type="slidenum">
              <a:rPr lang="en-US" smtClean="0"/>
              <a:t>35</a:t>
            </a:fld>
            <a:endParaRPr lang="en-US"/>
          </a:p>
        </p:txBody>
      </p:sp>
      <p:pic>
        <p:nvPicPr>
          <p:cNvPr id="5124" name="Picture 4">
            <a:extLst>
              <a:ext uri="{FF2B5EF4-FFF2-40B4-BE49-F238E27FC236}">
                <a16:creationId xmlns:a16="http://schemas.microsoft.com/office/drawing/2014/main" id="{D74251A7-BF3A-9734-E9D7-568017BDA78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89722" y="1489434"/>
            <a:ext cx="4241962" cy="33588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727D0FB-27E2-4860-F6B9-99B16A6FF20F}"/>
              </a:ext>
            </a:extLst>
          </p:cNvPr>
          <p:cNvPicPr>
            <a:picLocks noChangeAspect="1"/>
          </p:cNvPicPr>
          <p:nvPr/>
        </p:nvPicPr>
        <p:blipFill>
          <a:blip r:embed="rId3"/>
          <a:stretch>
            <a:fillRect/>
          </a:stretch>
        </p:blipFill>
        <p:spPr>
          <a:xfrm>
            <a:off x="773953" y="5048250"/>
            <a:ext cx="3873500" cy="1308100"/>
          </a:xfrm>
          <a:prstGeom prst="rect">
            <a:avLst/>
          </a:prstGeom>
          <a:solidFill>
            <a:schemeClr val="tx1"/>
          </a:solidFill>
          <a:ln>
            <a:solidFill>
              <a:schemeClr val="tx1"/>
            </a:solidFill>
          </a:ln>
        </p:spPr>
      </p:pic>
    </p:spTree>
    <p:extLst>
      <p:ext uri="{BB962C8B-B14F-4D97-AF65-F5344CB8AC3E}">
        <p14:creationId xmlns:p14="http://schemas.microsoft.com/office/powerpoint/2010/main" val="24416256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3B69F-983B-A35D-BC04-CDC1EA700693}"/>
              </a:ext>
            </a:extLst>
          </p:cNvPr>
          <p:cNvSpPr>
            <a:spLocks noGrp="1"/>
          </p:cNvSpPr>
          <p:nvPr>
            <p:ph type="title"/>
          </p:nvPr>
        </p:nvSpPr>
        <p:spPr/>
        <p:txBody>
          <a:bodyPr/>
          <a:lstStyle/>
          <a:p>
            <a:r>
              <a:rPr lang="en-US" dirty="0"/>
              <a:t>Knowledge Engineering</a:t>
            </a:r>
          </a:p>
        </p:txBody>
      </p:sp>
      <p:sp>
        <p:nvSpPr>
          <p:cNvPr id="4" name="Slide Number Placeholder 3">
            <a:extLst>
              <a:ext uri="{FF2B5EF4-FFF2-40B4-BE49-F238E27FC236}">
                <a16:creationId xmlns:a16="http://schemas.microsoft.com/office/drawing/2014/main" id="{D111D60F-3D79-A105-A13F-2E6096E7CFD7}"/>
              </a:ext>
            </a:extLst>
          </p:cNvPr>
          <p:cNvSpPr>
            <a:spLocks noGrp="1"/>
          </p:cNvSpPr>
          <p:nvPr>
            <p:ph type="sldNum" sz="quarter" idx="12"/>
          </p:nvPr>
        </p:nvSpPr>
        <p:spPr/>
        <p:txBody>
          <a:bodyPr/>
          <a:lstStyle/>
          <a:p>
            <a:fld id="{E4E17628-BB69-494D-BA8C-C14032583637}" type="slidenum">
              <a:rPr lang="en-US" smtClean="0"/>
              <a:t>36</a:t>
            </a:fld>
            <a:endParaRPr lang="en-US"/>
          </a:p>
        </p:txBody>
      </p:sp>
      <p:pic>
        <p:nvPicPr>
          <p:cNvPr id="6146" name="Picture 2">
            <a:extLst>
              <a:ext uri="{FF2B5EF4-FFF2-40B4-BE49-F238E27FC236}">
                <a16:creationId xmlns:a16="http://schemas.microsoft.com/office/drawing/2014/main" id="{9C780A4C-BA1A-B501-734C-D8A192381E4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55453" y="1303322"/>
            <a:ext cx="10836887" cy="4814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35747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3E7BE-E12D-19FE-DF29-396713E0769A}"/>
              </a:ext>
            </a:extLst>
          </p:cNvPr>
          <p:cNvSpPr>
            <a:spLocks noGrp="1"/>
          </p:cNvSpPr>
          <p:nvPr>
            <p:ph type="title"/>
          </p:nvPr>
        </p:nvSpPr>
        <p:spPr>
          <a:xfrm>
            <a:off x="589722" y="163721"/>
            <a:ext cx="10966174" cy="861223"/>
          </a:xfrm>
        </p:spPr>
        <p:txBody>
          <a:bodyPr>
            <a:normAutofit fontScale="90000"/>
          </a:bodyPr>
          <a:lstStyle/>
          <a:p>
            <a:r>
              <a:rPr lang="en-US" dirty="0"/>
              <a:t>Challenges of Adopting a Knowledge Graph</a:t>
            </a:r>
          </a:p>
        </p:txBody>
      </p:sp>
      <p:sp>
        <p:nvSpPr>
          <p:cNvPr id="3" name="Content Placeholder 2">
            <a:extLst>
              <a:ext uri="{FF2B5EF4-FFF2-40B4-BE49-F238E27FC236}">
                <a16:creationId xmlns:a16="http://schemas.microsoft.com/office/drawing/2014/main" id="{2F37CE13-9E8E-D784-1AB9-669A0FDA49F2}"/>
              </a:ext>
            </a:extLst>
          </p:cNvPr>
          <p:cNvSpPr>
            <a:spLocks noGrp="1"/>
          </p:cNvSpPr>
          <p:nvPr>
            <p:ph idx="1"/>
          </p:nvPr>
        </p:nvSpPr>
        <p:spPr>
          <a:xfrm>
            <a:off x="5736535" y="1359276"/>
            <a:ext cx="5748130" cy="4351338"/>
          </a:xfrm>
        </p:spPr>
        <p:txBody>
          <a:bodyPr>
            <a:normAutofit lnSpcReduction="10000"/>
          </a:bodyPr>
          <a:lstStyle/>
          <a:p>
            <a:r>
              <a:rPr lang="en-US" dirty="0"/>
              <a:t>Information is siloed in many databases and proprietary applications</a:t>
            </a:r>
          </a:p>
          <a:p>
            <a:r>
              <a:rPr lang="en-US" dirty="0"/>
              <a:t>Individual analysts access the data, do some analysis, create a presentation, and throw the knowledge away</a:t>
            </a:r>
          </a:p>
          <a:p>
            <a:r>
              <a:rPr lang="en-US" b="1" dirty="0"/>
              <a:t>Low reproducibility </a:t>
            </a:r>
            <a:r>
              <a:rPr lang="en-US" dirty="0"/>
              <a:t>and no incentives to make the knowledge more accessible to future analysts</a:t>
            </a:r>
          </a:p>
          <a:p>
            <a:endParaRPr lang="en-US" dirty="0"/>
          </a:p>
        </p:txBody>
      </p:sp>
      <p:sp>
        <p:nvSpPr>
          <p:cNvPr id="4" name="Slide Number Placeholder 3">
            <a:extLst>
              <a:ext uri="{FF2B5EF4-FFF2-40B4-BE49-F238E27FC236}">
                <a16:creationId xmlns:a16="http://schemas.microsoft.com/office/drawing/2014/main" id="{005B5E89-4418-9053-2AC1-C3E86ABBEFC2}"/>
              </a:ext>
            </a:extLst>
          </p:cNvPr>
          <p:cNvSpPr>
            <a:spLocks noGrp="1"/>
          </p:cNvSpPr>
          <p:nvPr>
            <p:ph type="sldNum" sz="quarter" idx="12"/>
          </p:nvPr>
        </p:nvSpPr>
        <p:spPr/>
        <p:txBody>
          <a:bodyPr/>
          <a:lstStyle/>
          <a:p>
            <a:fld id="{E4E17628-BB69-494D-BA8C-C14032583637}" type="slidenum">
              <a:rPr lang="en-US" smtClean="0"/>
              <a:t>37</a:t>
            </a:fld>
            <a:endParaRPr lang="en-US"/>
          </a:p>
        </p:txBody>
      </p:sp>
      <p:pic>
        <p:nvPicPr>
          <p:cNvPr id="3074" name="Picture 2" descr="A cyberpunk-style image depicting many people busily moving things in and out of numerous silos. The silos are filled with complex objects, glowing and intricate, matching the cyberpunk aesthetic. The people are dressed in futuristic attire, reflecting a diverse array of cyberpunk fashion. The environment is neon-lit, with high-tech elements and a bustling atmosphere typical of a cyberpunk cityscape. The image should convey a sense of organized chaos, with a focus on the activity around the silos and the intricate nature of the objects within them.">
            <a:extLst>
              <a:ext uri="{FF2B5EF4-FFF2-40B4-BE49-F238E27FC236}">
                <a16:creationId xmlns:a16="http://schemas.microsoft.com/office/drawing/2014/main" id="{B2786968-FF27-1974-BCF6-4580B0BD1C0B}"/>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58184" y="1359276"/>
            <a:ext cx="4868995" cy="4868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86005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F3851-773A-DD04-57CE-DA4DD03386EA}"/>
              </a:ext>
            </a:extLst>
          </p:cNvPr>
          <p:cNvSpPr>
            <a:spLocks noGrp="1"/>
          </p:cNvSpPr>
          <p:nvPr>
            <p:ph type="title"/>
          </p:nvPr>
        </p:nvSpPr>
        <p:spPr/>
        <p:txBody>
          <a:bodyPr/>
          <a:lstStyle/>
          <a:p>
            <a:r>
              <a:rPr lang="en-US" dirty="0"/>
              <a:t>The Graph Is the Organization</a:t>
            </a:r>
          </a:p>
        </p:txBody>
      </p:sp>
      <p:sp>
        <p:nvSpPr>
          <p:cNvPr id="5" name="Content Placeholder 4">
            <a:extLst>
              <a:ext uri="{FF2B5EF4-FFF2-40B4-BE49-F238E27FC236}">
                <a16:creationId xmlns:a16="http://schemas.microsoft.com/office/drawing/2014/main" id="{F3A2173F-737A-4FE1-CE6B-969236898D09}"/>
              </a:ext>
            </a:extLst>
          </p:cNvPr>
          <p:cNvSpPr>
            <a:spLocks noGrp="1"/>
          </p:cNvSpPr>
          <p:nvPr>
            <p:ph idx="1"/>
          </p:nvPr>
        </p:nvSpPr>
        <p:spPr>
          <a:xfrm>
            <a:off x="6414677" y="1402223"/>
            <a:ext cx="4820477" cy="4351338"/>
          </a:xfrm>
        </p:spPr>
        <p:txBody>
          <a:bodyPr>
            <a:normAutofit fontScale="92500"/>
          </a:bodyPr>
          <a:lstStyle/>
          <a:p>
            <a:r>
              <a:rPr lang="en-US" dirty="0"/>
              <a:t>A central knowledge graph will become </a:t>
            </a:r>
            <a:r>
              <a:rPr lang="en-US" b="1" dirty="0"/>
              <a:t>foundation</a:t>
            </a:r>
            <a:r>
              <a:rPr lang="en-US" dirty="0"/>
              <a:t> that AI agents run on</a:t>
            </a:r>
          </a:p>
          <a:p>
            <a:r>
              <a:rPr lang="en-US" dirty="0"/>
              <a:t>Agents continually gather new knowledge and store in ways that future agents can benefit – </a:t>
            </a:r>
            <a:r>
              <a:rPr lang="en-US" b="1" dirty="0"/>
              <a:t>reuse!</a:t>
            </a:r>
          </a:p>
          <a:p>
            <a:r>
              <a:rPr lang="en-US" dirty="0"/>
              <a:t>Both knowledge and algorithms will be embedded in the centralized knowledge graph </a:t>
            </a:r>
          </a:p>
        </p:txBody>
      </p:sp>
      <p:sp>
        <p:nvSpPr>
          <p:cNvPr id="4" name="Slide Number Placeholder 3">
            <a:extLst>
              <a:ext uri="{FF2B5EF4-FFF2-40B4-BE49-F238E27FC236}">
                <a16:creationId xmlns:a16="http://schemas.microsoft.com/office/drawing/2014/main" id="{25308F43-B070-361A-F89A-2F5D54A828A4}"/>
              </a:ext>
            </a:extLst>
          </p:cNvPr>
          <p:cNvSpPr>
            <a:spLocks noGrp="1"/>
          </p:cNvSpPr>
          <p:nvPr>
            <p:ph type="sldNum" sz="quarter" idx="12"/>
          </p:nvPr>
        </p:nvSpPr>
        <p:spPr/>
        <p:txBody>
          <a:bodyPr/>
          <a:lstStyle/>
          <a:p>
            <a:fld id="{E4E17628-BB69-494D-BA8C-C14032583637}" type="slidenum">
              <a:rPr lang="en-US" smtClean="0"/>
              <a:t>38</a:t>
            </a:fld>
            <a:endParaRPr lang="en-US" dirty="0"/>
          </a:p>
        </p:txBody>
      </p:sp>
      <p:pic>
        <p:nvPicPr>
          <p:cNvPr id="1026" name="Picture 2" descr="A futuristic image of an advanced AI system governing a company, with a focus on the central part depicting a complex network of neurons. This neuron network represents the AI's core, symbolizing its advanced intelligence and consciousness. Surrounding this core are holographic screens showing data analytics, customer interactions, and competitor analysis. The overall design should convey a high-tech, intelligent system, capable of managing all aspects of business operations with deep awareness and insight.">
            <a:extLst>
              <a:ext uri="{FF2B5EF4-FFF2-40B4-BE49-F238E27FC236}">
                <a16:creationId xmlns:a16="http://schemas.microsoft.com/office/drawing/2014/main" id="{BFEDAFC7-3EAA-2C61-AC54-1F20D96FE27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89722" y="1264201"/>
            <a:ext cx="5187602" cy="5187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5576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265DA-70BF-932D-8A9E-7C463E99A489}"/>
              </a:ext>
            </a:extLst>
          </p:cNvPr>
          <p:cNvSpPr>
            <a:spLocks noGrp="1"/>
          </p:cNvSpPr>
          <p:nvPr>
            <p:ph type="title"/>
          </p:nvPr>
        </p:nvSpPr>
        <p:spPr/>
        <p:txBody>
          <a:bodyPr/>
          <a:lstStyle/>
          <a:p>
            <a:r>
              <a:rPr lang="en-US" dirty="0"/>
              <a:t>Accelerating Movement from 2 to 3</a:t>
            </a:r>
          </a:p>
        </p:txBody>
      </p:sp>
      <p:sp>
        <p:nvSpPr>
          <p:cNvPr id="4" name="Slide Number Placeholder 3">
            <a:extLst>
              <a:ext uri="{FF2B5EF4-FFF2-40B4-BE49-F238E27FC236}">
                <a16:creationId xmlns:a16="http://schemas.microsoft.com/office/drawing/2014/main" id="{F7A75C6B-7318-E8B9-102A-939DB7E5335C}"/>
              </a:ext>
            </a:extLst>
          </p:cNvPr>
          <p:cNvSpPr>
            <a:spLocks noGrp="1"/>
          </p:cNvSpPr>
          <p:nvPr>
            <p:ph type="sldNum" sz="quarter" idx="12"/>
          </p:nvPr>
        </p:nvSpPr>
        <p:spPr/>
        <p:txBody>
          <a:bodyPr/>
          <a:lstStyle/>
          <a:p>
            <a:fld id="{E4E17628-BB69-494D-BA8C-C14032583637}" type="slidenum">
              <a:rPr lang="en-US" smtClean="0"/>
              <a:t>39</a:t>
            </a:fld>
            <a:endParaRPr lang="en-US"/>
          </a:p>
        </p:txBody>
      </p:sp>
      <p:pic>
        <p:nvPicPr>
          <p:cNvPr id="5" name="Picture 4">
            <a:extLst>
              <a:ext uri="{FF2B5EF4-FFF2-40B4-BE49-F238E27FC236}">
                <a16:creationId xmlns:a16="http://schemas.microsoft.com/office/drawing/2014/main" id="{5EAB4801-C045-5147-004F-3C088E6A8A80}"/>
              </a:ext>
            </a:extLst>
          </p:cNvPr>
          <p:cNvPicPr>
            <a:picLocks noChangeAspect="1"/>
          </p:cNvPicPr>
          <p:nvPr/>
        </p:nvPicPr>
        <p:blipFill>
          <a:blip r:embed="rId2"/>
          <a:stretch>
            <a:fillRect/>
          </a:stretch>
        </p:blipFill>
        <p:spPr>
          <a:xfrm>
            <a:off x="1656522" y="1348982"/>
            <a:ext cx="9135728" cy="5094453"/>
          </a:xfrm>
          <a:prstGeom prst="rect">
            <a:avLst/>
          </a:prstGeom>
        </p:spPr>
      </p:pic>
      <p:sp>
        <p:nvSpPr>
          <p:cNvPr id="6" name="Right Arrow 5">
            <a:extLst>
              <a:ext uri="{FF2B5EF4-FFF2-40B4-BE49-F238E27FC236}">
                <a16:creationId xmlns:a16="http://schemas.microsoft.com/office/drawing/2014/main" id="{48984192-0EA4-5489-1C57-CEEE2C3C6CF0}"/>
              </a:ext>
            </a:extLst>
          </p:cNvPr>
          <p:cNvSpPr/>
          <p:nvPr/>
        </p:nvSpPr>
        <p:spPr>
          <a:xfrm rot="20370688">
            <a:off x="4973561" y="5206311"/>
            <a:ext cx="1207210" cy="467385"/>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4871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2DE82-E453-708F-7593-E90F43D77CF0}"/>
              </a:ext>
            </a:extLst>
          </p:cNvPr>
          <p:cNvSpPr>
            <a:spLocks noGrp="1"/>
          </p:cNvSpPr>
          <p:nvPr>
            <p:ph type="title"/>
          </p:nvPr>
        </p:nvSpPr>
        <p:spPr/>
        <p:txBody>
          <a:bodyPr/>
          <a:lstStyle/>
          <a:p>
            <a:r>
              <a:rPr lang="en-US" dirty="0"/>
              <a:t>Capability Maturity Model</a:t>
            </a:r>
          </a:p>
        </p:txBody>
      </p:sp>
      <p:sp>
        <p:nvSpPr>
          <p:cNvPr id="3" name="Content Placeholder 2">
            <a:extLst>
              <a:ext uri="{FF2B5EF4-FFF2-40B4-BE49-F238E27FC236}">
                <a16:creationId xmlns:a16="http://schemas.microsoft.com/office/drawing/2014/main" id="{A53FFEAA-E63D-EB62-B7AC-F765EF006214}"/>
              </a:ext>
            </a:extLst>
          </p:cNvPr>
          <p:cNvSpPr>
            <a:spLocks noGrp="1"/>
          </p:cNvSpPr>
          <p:nvPr>
            <p:ph idx="1"/>
          </p:nvPr>
        </p:nvSpPr>
        <p:spPr>
          <a:xfrm>
            <a:off x="663103" y="5226996"/>
            <a:ext cx="10515600" cy="988745"/>
          </a:xfrm>
        </p:spPr>
        <p:txBody>
          <a:bodyPr>
            <a:normAutofit fontScale="92500"/>
          </a:bodyPr>
          <a:lstStyle/>
          <a:p>
            <a:r>
              <a:rPr lang="en-US" dirty="0"/>
              <a:t>Five level maturity model</a:t>
            </a:r>
          </a:p>
          <a:p>
            <a:r>
              <a:rPr lang="en-US" dirty="0"/>
              <a:t>From single person “Heroic Effort” to organization-wide awareness</a:t>
            </a:r>
          </a:p>
        </p:txBody>
      </p:sp>
      <p:sp>
        <p:nvSpPr>
          <p:cNvPr id="4" name="Slide Number Placeholder 3">
            <a:extLst>
              <a:ext uri="{FF2B5EF4-FFF2-40B4-BE49-F238E27FC236}">
                <a16:creationId xmlns:a16="http://schemas.microsoft.com/office/drawing/2014/main" id="{5D79F92A-B8D7-F1EB-7246-72D4687DD62B}"/>
              </a:ext>
            </a:extLst>
          </p:cNvPr>
          <p:cNvSpPr>
            <a:spLocks noGrp="1"/>
          </p:cNvSpPr>
          <p:nvPr>
            <p:ph type="sldNum" sz="quarter" idx="12"/>
          </p:nvPr>
        </p:nvSpPr>
        <p:spPr/>
        <p:txBody>
          <a:bodyPr/>
          <a:lstStyle/>
          <a:p>
            <a:fld id="{E4E17628-BB69-494D-BA8C-C14032583637}" type="slidenum">
              <a:rPr lang="en-US" smtClean="0"/>
              <a:t>4</a:t>
            </a:fld>
            <a:endParaRPr lang="en-US"/>
          </a:p>
        </p:txBody>
      </p:sp>
      <p:sp>
        <p:nvSpPr>
          <p:cNvPr id="5" name="Rectangle 4">
            <a:extLst>
              <a:ext uri="{FF2B5EF4-FFF2-40B4-BE49-F238E27FC236}">
                <a16:creationId xmlns:a16="http://schemas.microsoft.com/office/drawing/2014/main" id="{47B4EAFE-2212-39AE-ABC4-BC432F6CB94C}"/>
              </a:ext>
            </a:extLst>
          </p:cNvPr>
          <p:cNvSpPr/>
          <p:nvPr/>
        </p:nvSpPr>
        <p:spPr>
          <a:xfrm>
            <a:off x="1226892" y="3491742"/>
            <a:ext cx="1761565" cy="71941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Level 1</a:t>
            </a:r>
          </a:p>
          <a:p>
            <a:pPr algn="ctr"/>
            <a:r>
              <a:rPr lang="en-US" sz="2400" b="1" dirty="0">
                <a:latin typeface="Arial" panose="020B0604020202020204" pitchFamily="34" charset="0"/>
                <a:cs typeface="Arial" panose="020B0604020202020204" pitchFamily="34" charset="0"/>
              </a:rPr>
              <a:t>Initial</a:t>
            </a:r>
          </a:p>
        </p:txBody>
      </p:sp>
      <p:sp>
        <p:nvSpPr>
          <p:cNvPr id="6" name="Rectangle 5">
            <a:extLst>
              <a:ext uri="{FF2B5EF4-FFF2-40B4-BE49-F238E27FC236}">
                <a16:creationId xmlns:a16="http://schemas.microsoft.com/office/drawing/2014/main" id="{694B3701-6470-CF4B-7124-9BA0EC12403A}"/>
              </a:ext>
            </a:extLst>
          </p:cNvPr>
          <p:cNvSpPr/>
          <p:nvPr/>
        </p:nvSpPr>
        <p:spPr>
          <a:xfrm>
            <a:off x="3114487" y="3157111"/>
            <a:ext cx="1761565" cy="719418"/>
          </a:xfrm>
          <a:prstGeom prst="rect">
            <a:avLst/>
          </a:prstGeom>
          <a:solidFill>
            <a:srgbClr val="FF9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Level 2</a:t>
            </a:r>
          </a:p>
          <a:p>
            <a:pPr algn="ctr"/>
            <a:r>
              <a:rPr lang="en-US" sz="2400" b="1" dirty="0" err="1">
                <a:latin typeface="Arial" panose="020B0604020202020204" pitchFamily="34" charset="0"/>
                <a:cs typeface="Arial" panose="020B0604020202020204" pitchFamily="34" charset="0"/>
              </a:rPr>
              <a:t>Manged</a:t>
            </a:r>
            <a:endParaRPr lang="en-US" sz="2400" b="1"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7AC6064C-0B79-6890-24EF-19E1E30F6510}"/>
              </a:ext>
            </a:extLst>
          </p:cNvPr>
          <p:cNvSpPr/>
          <p:nvPr/>
        </p:nvSpPr>
        <p:spPr>
          <a:xfrm>
            <a:off x="5021218" y="2797402"/>
            <a:ext cx="1761565" cy="719418"/>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Level 3</a:t>
            </a:r>
          </a:p>
          <a:p>
            <a:pPr algn="ctr"/>
            <a:r>
              <a:rPr lang="en-US" sz="2400" b="1" dirty="0">
                <a:latin typeface="Arial" panose="020B0604020202020204" pitchFamily="34" charset="0"/>
                <a:cs typeface="Arial" panose="020B0604020202020204" pitchFamily="34" charset="0"/>
              </a:rPr>
              <a:t>Defined</a:t>
            </a:r>
          </a:p>
        </p:txBody>
      </p:sp>
      <p:sp>
        <p:nvSpPr>
          <p:cNvPr id="8" name="Rectangle 7">
            <a:extLst>
              <a:ext uri="{FF2B5EF4-FFF2-40B4-BE49-F238E27FC236}">
                <a16:creationId xmlns:a16="http://schemas.microsoft.com/office/drawing/2014/main" id="{8C5B207B-782F-03E5-8889-ED492BD638BB}"/>
              </a:ext>
            </a:extLst>
          </p:cNvPr>
          <p:cNvSpPr/>
          <p:nvPr/>
        </p:nvSpPr>
        <p:spPr>
          <a:xfrm>
            <a:off x="6934968" y="2471622"/>
            <a:ext cx="1761565" cy="71941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Level 4</a:t>
            </a:r>
          </a:p>
          <a:p>
            <a:pPr algn="ctr"/>
            <a:r>
              <a:rPr lang="en-US" sz="2400" b="1" dirty="0">
                <a:latin typeface="Arial" panose="020B0604020202020204" pitchFamily="34" charset="0"/>
                <a:cs typeface="Arial" panose="020B0604020202020204" pitchFamily="34" charset="0"/>
              </a:rPr>
              <a:t>Measured</a:t>
            </a:r>
          </a:p>
        </p:txBody>
      </p:sp>
      <p:sp>
        <p:nvSpPr>
          <p:cNvPr id="9" name="Rectangle 8">
            <a:extLst>
              <a:ext uri="{FF2B5EF4-FFF2-40B4-BE49-F238E27FC236}">
                <a16:creationId xmlns:a16="http://schemas.microsoft.com/office/drawing/2014/main" id="{E08C4FB6-8DB3-96F5-D62C-DC952084C926}"/>
              </a:ext>
            </a:extLst>
          </p:cNvPr>
          <p:cNvSpPr/>
          <p:nvPr/>
        </p:nvSpPr>
        <p:spPr>
          <a:xfrm>
            <a:off x="8816754" y="2077984"/>
            <a:ext cx="1761565" cy="71941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Level 5</a:t>
            </a:r>
          </a:p>
          <a:p>
            <a:pPr algn="ctr"/>
            <a:r>
              <a:rPr lang="en-US" sz="2400" b="1" dirty="0">
                <a:latin typeface="Arial" panose="020B0604020202020204" pitchFamily="34" charset="0"/>
                <a:cs typeface="Arial" panose="020B0604020202020204" pitchFamily="34" charset="0"/>
              </a:rPr>
              <a:t>Optimized</a:t>
            </a:r>
          </a:p>
        </p:txBody>
      </p:sp>
      <p:sp>
        <p:nvSpPr>
          <p:cNvPr id="10" name="Bent Arrow 9">
            <a:extLst>
              <a:ext uri="{FF2B5EF4-FFF2-40B4-BE49-F238E27FC236}">
                <a16:creationId xmlns:a16="http://schemas.microsoft.com/office/drawing/2014/main" id="{2D6EB993-7952-C635-B3D7-70C5665C6B1B}"/>
              </a:ext>
            </a:extLst>
          </p:cNvPr>
          <p:cNvSpPr/>
          <p:nvPr/>
        </p:nvSpPr>
        <p:spPr>
          <a:xfrm>
            <a:off x="2717260" y="3157111"/>
            <a:ext cx="395434" cy="334631"/>
          </a:xfrm>
          <a:prstGeom prst="bentArrow">
            <a:avLst>
              <a:gd name="adj1" fmla="val 34690"/>
              <a:gd name="adj2" fmla="val 25000"/>
              <a:gd name="adj3" fmla="val 25000"/>
              <a:gd name="adj4" fmla="val 4375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Bent Arrow 10">
            <a:extLst>
              <a:ext uri="{FF2B5EF4-FFF2-40B4-BE49-F238E27FC236}">
                <a16:creationId xmlns:a16="http://schemas.microsoft.com/office/drawing/2014/main" id="{D0C1F99D-88D3-BC84-D76B-70E926FDF309}"/>
              </a:ext>
            </a:extLst>
          </p:cNvPr>
          <p:cNvSpPr/>
          <p:nvPr/>
        </p:nvSpPr>
        <p:spPr>
          <a:xfrm>
            <a:off x="4621149" y="2822480"/>
            <a:ext cx="395434" cy="334631"/>
          </a:xfrm>
          <a:prstGeom prst="bentArrow">
            <a:avLst>
              <a:gd name="adj1" fmla="val 36628"/>
              <a:gd name="adj2" fmla="val 25000"/>
              <a:gd name="adj3" fmla="val 25000"/>
              <a:gd name="adj4" fmla="val 4375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Bent Arrow 11">
            <a:extLst>
              <a:ext uri="{FF2B5EF4-FFF2-40B4-BE49-F238E27FC236}">
                <a16:creationId xmlns:a16="http://schemas.microsoft.com/office/drawing/2014/main" id="{F164DDB7-3A2B-FBB8-4B47-F0DA00B07F6C}"/>
              </a:ext>
            </a:extLst>
          </p:cNvPr>
          <p:cNvSpPr/>
          <p:nvPr/>
        </p:nvSpPr>
        <p:spPr>
          <a:xfrm>
            <a:off x="6518248" y="2471622"/>
            <a:ext cx="395434" cy="334631"/>
          </a:xfrm>
          <a:prstGeom prst="bentArrow">
            <a:avLst>
              <a:gd name="adj1" fmla="val 34690"/>
              <a:gd name="adj2" fmla="val 25000"/>
              <a:gd name="adj3" fmla="val 25000"/>
              <a:gd name="adj4" fmla="val 4375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Bent Arrow 12">
            <a:extLst>
              <a:ext uri="{FF2B5EF4-FFF2-40B4-BE49-F238E27FC236}">
                <a16:creationId xmlns:a16="http://schemas.microsoft.com/office/drawing/2014/main" id="{7A44FD02-1F6A-1272-82C3-E084C927A9E2}"/>
              </a:ext>
            </a:extLst>
          </p:cNvPr>
          <p:cNvSpPr/>
          <p:nvPr/>
        </p:nvSpPr>
        <p:spPr>
          <a:xfrm>
            <a:off x="8426243" y="2136991"/>
            <a:ext cx="395434" cy="334631"/>
          </a:xfrm>
          <a:prstGeom prst="bentArrow">
            <a:avLst>
              <a:gd name="adj1" fmla="val 36628"/>
              <a:gd name="adj2" fmla="val 25000"/>
              <a:gd name="adj3" fmla="val 25000"/>
              <a:gd name="adj4" fmla="val 4375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ight Arrow 13">
            <a:extLst>
              <a:ext uri="{FF2B5EF4-FFF2-40B4-BE49-F238E27FC236}">
                <a16:creationId xmlns:a16="http://schemas.microsoft.com/office/drawing/2014/main" id="{B0D8B57C-AD2A-8A5C-7AB1-3A3381E7A5C1}"/>
              </a:ext>
            </a:extLst>
          </p:cNvPr>
          <p:cNvSpPr/>
          <p:nvPr/>
        </p:nvSpPr>
        <p:spPr>
          <a:xfrm rot="20976417">
            <a:off x="4536654" y="1823693"/>
            <a:ext cx="1744493" cy="622570"/>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Go Faster!!</a:t>
            </a:r>
          </a:p>
        </p:txBody>
      </p:sp>
      <p:sp>
        <p:nvSpPr>
          <p:cNvPr id="15" name="TextBox 14">
            <a:extLst>
              <a:ext uri="{FF2B5EF4-FFF2-40B4-BE49-F238E27FC236}">
                <a16:creationId xmlns:a16="http://schemas.microsoft.com/office/drawing/2014/main" id="{90A1DD4F-EF32-525E-FB29-174D8C9BA0C3}"/>
              </a:ext>
            </a:extLst>
          </p:cNvPr>
          <p:cNvSpPr txBox="1"/>
          <p:nvPr/>
        </p:nvSpPr>
        <p:spPr>
          <a:xfrm>
            <a:off x="1399242" y="4211160"/>
            <a:ext cx="1416863" cy="369332"/>
          </a:xfrm>
          <a:prstGeom prst="rect">
            <a:avLst/>
          </a:prstGeom>
          <a:noFill/>
        </p:spPr>
        <p:txBody>
          <a:bodyPr wrap="none" rtlCol="0">
            <a:spAutoFit/>
          </a:bodyPr>
          <a:lstStyle/>
          <a:p>
            <a:r>
              <a:rPr lang="en-US" dirty="0"/>
              <a:t>A few people</a:t>
            </a:r>
          </a:p>
        </p:txBody>
      </p:sp>
      <p:sp>
        <p:nvSpPr>
          <p:cNvPr id="16" name="TextBox 15">
            <a:extLst>
              <a:ext uri="{FF2B5EF4-FFF2-40B4-BE49-F238E27FC236}">
                <a16:creationId xmlns:a16="http://schemas.microsoft.com/office/drawing/2014/main" id="{F5F595BE-2B24-31B9-015D-F02BFDCF123C}"/>
              </a:ext>
            </a:extLst>
          </p:cNvPr>
          <p:cNvSpPr txBox="1"/>
          <p:nvPr/>
        </p:nvSpPr>
        <p:spPr>
          <a:xfrm>
            <a:off x="7274516" y="3244987"/>
            <a:ext cx="1151727" cy="646331"/>
          </a:xfrm>
          <a:prstGeom prst="rect">
            <a:avLst/>
          </a:prstGeom>
          <a:noFill/>
        </p:spPr>
        <p:txBody>
          <a:bodyPr wrap="none" rtlCol="0">
            <a:spAutoFit/>
          </a:bodyPr>
          <a:lstStyle/>
          <a:p>
            <a:pPr algn="ctr"/>
            <a:r>
              <a:rPr lang="en-US" dirty="0"/>
              <a:t>Products</a:t>
            </a:r>
          </a:p>
          <a:p>
            <a:pPr algn="ctr"/>
            <a:r>
              <a:rPr lang="en-US" dirty="0"/>
              <a:t>integrated</a:t>
            </a:r>
          </a:p>
        </p:txBody>
      </p:sp>
      <p:sp>
        <p:nvSpPr>
          <p:cNvPr id="17" name="TextBox 16">
            <a:extLst>
              <a:ext uri="{FF2B5EF4-FFF2-40B4-BE49-F238E27FC236}">
                <a16:creationId xmlns:a16="http://schemas.microsoft.com/office/drawing/2014/main" id="{74121CBE-CA61-70AF-FA68-6D2E3523DD36}"/>
              </a:ext>
            </a:extLst>
          </p:cNvPr>
          <p:cNvSpPr txBox="1"/>
          <p:nvPr/>
        </p:nvSpPr>
        <p:spPr>
          <a:xfrm>
            <a:off x="3112694" y="3928759"/>
            <a:ext cx="1823128" cy="646331"/>
          </a:xfrm>
          <a:prstGeom prst="rect">
            <a:avLst/>
          </a:prstGeom>
          <a:noFill/>
        </p:spPr>
        <p:txBody>
          <a:bodyPr wrap="none" rtlCol="0">
            <a:spAutoFit/>
          </a:bodyPr>
          <a:lstStyle/>
          <a:p>
            <a:pPr algn="ctr"/>
            <a:r>
              <a:rPr lang="en-US" dirty="0"/>
              <a:t>A team and a few</a:t>
            </a:r>
          </a:p>
          <a:p>
            <a:pPr algn="ctr"/>
            <a:r>
              <a:rPr lang="en-US" dirty="0"/>
              <a:t>managers</a:t>
            </a:r>
          </a:p>
        </p:txBody>
      </p:sp>
      <p:sp>
        <p:nvSpPr>
          <p:cNvPr id="18" name="TextBox 17">
            <a:extLst>
              <a:ext uri="{FF2B5EF4-FFF2-40B4-BE49-F238E27FC236}">
                <a16:creationId xmlns:a16="http://schemas.microsoft.com/office/drawing/2014/main" id="{F2541ABC-E324-DEF9-8514-4416CDB8C76B}"/>
              </a:ext>
            </a:extLst>
          </p:cNvPr>
          <p:cNvSpPr txBox="1"/>
          <p:nvPr/>
        </p:nvSpPr>
        <p:spPr>
          <a:xfrm>
            <a:off x="5231177" y="3506445"/>
            <a:ext cx="1341649" cy="646331"/>
          </a:xfrm>
          <a:prstGeom prst="rect">
            <a:avLst/>
          </a:prstGeom>
          <a:noFill/>
        </p:spPr>
        <p:txBody>
          <a:bodyPr wrap="none" rtlCol="0">
            <a:spAutoFit/>
          </a:bodyPr>
          <a:lstStyle/>
          <a:p>
            <a:pPr algn="ctr"/>
            <a:r>
              <a:rPr lang="en-US" dirty="0"/>
              <a:t>Many teams</a:t>
            </a:r>
          </a:p>
          <a:p>
            <a:pPr algn="ctr"/>
            <a:r>
              <a:rPr lang="en-US" dirty="0"/>
              <a:t>managers</a:t>
            </a:r>
          </a:p>
        </p:txBody>
      </p:sp>
      <p:sp>
        <p:nvSpPr>
          <p:cNvPr id="19" name="TextBox 18">
            <a:extLst>
              <a:ext uri="{FF2B5EF4-FFF2-40B4-BE49-F238E27FC236}">
                <a16:creationId xmlns:a16="http://schemas.microsoft.com/office/drawing/2014/main" id="{55A262AD-4C0C-ED99-BD86-42ACF2C8B17A}"/>
              </a:ext>
            </a:extLst>
          </p:cNvPr>
          <p:cNvSpPr txBox="1"/>
          <p:nvPr/>
        </p:nvSpPr>
        <p:spPr>
          <a:xfrm>
            <a:off x="8909060" y="2806253"/>
            <a:ext cx="1710148" cy="646331"/>
          </a:xfrm>
          <a:prstGeom prst="rect">
            <a:avLst/>
          </a:prstGeom>
          <a:noFill/>
        </p:spPr>
        <p:txBody>
          <a:bodyPr wrap="none" rtlCol="0">
            <a:spAutoFit/>
          </a:bodyPr>
          <a:lstStyle/>
          <a:p>
            <a:pPr algn="ctr"/>
            <a:r>
              <a:rPr lang="en-US" dirty="0"/>
              <a:t>Everyone in</a:t>
            </a:r>
          </a:p>
          <a:p>
            <a:pPr algn="ctr"/>
            <a:r>
              <a:rPr lang="en-US" dirty="0"/>
              <a:t>the organization</a:t>
            </a:r>
          </a:p>
        </p:txBody>
      </p:sp>
    </p:spTree>
    <p:extLst>
      <p:ext uri="{BB962C8B-B14F-4D97-AF65-F5344CB8AC3E}">
        <p14:creationId xmlns:p14="http://schemas.microsoft.com/office/powerpoint/2010/main" val="7623137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BCBEF-71BE-4C4B-4BCE-6D37DC859B03}"/>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0DD9FCAB-2C9E-D215-F5A7-DB9D31116173}"/>
              </a:ext>
            </a:extLst>
          </p:cNvPr>
          <p:cNvSpPr>
            <a:spLocks noGrp="1"/>
          </p:cNvSpPr>
          <p:nvPr>
            <p:ph idx="1"/>
          </p:nvPr>
        </p:nvSpPr>
        <p:spPr>
          <a:xfrm>
            <a:off x="838200" y="1359277"/>
            <a:ext cx="10515600" cy="3083327"/>
          </a:xfrm>
        </p:spPr>
        <p:txBody>
          <a:bodyPr/>
          <a:lstStyle/>
          <a:p>
            <a:r>
              <a:rPr lang="en-US" dirty="0"/>
              <a:t>Large language models are not sufficient for us to model the world</a:t>
            </a:r>
          </a:p>
          <a:p>
            <a:r>
              <a:rPr lang="en-US" dirty="0"/>
              <a:t>Knowledge graphs are not sufficient to bring in complex data and allow users to ask English language questions of systems</a:t>
            </a:r>
          </a:p>
          <a:p>
            <a:r>
              <a:rPr lang="en-US" dirty="0"/>
              <a:t>By </a:t>
            </a:r>
            <a:r>
              <a:rPr lang="en-US" b="1" dirty="0"/>
              <a:t>combining</a:t>
            </a:r>
            <a:r>
              <a:rPr lang="en-US" dirty="0"/>
              <a:t> large language models with knowledge graphs, we can build intelligent systems that have a holistic view of our organizations </a:t>
            </a:r>
          </a:p>
        </p:txBody>
      </p:sp>
      <p:sp>
        <p:nvSpPr>
          <p:cNvPr id="4" name="Slide Number Placeholder 3">
            <a:extLst>
              <a:ext uri="{FF2B5EF4-FFF2-40B4-BE49-F238E27FC236}">
                <a16:creationId xmlns:a16="http://schemas.microsoft.com/office/drawing/2014/main" id="{B651CB4C-195C-B618-8024-240FB20D52EB}"/>
              </a:ext>
            </a:extLst>
          </p:cNvPr>
          <p:cNvSpPr>
            <a:spLocks noGrp="1"/>
          </p:cNvSpPr>
          <p:nvPr>
            <p:ph type="sldNum" sz="quarter" idx="12"/>
          </p:nvPr>
        </p:nvSpPr>
        <p:spPr/>
        <p:txBody>
          <a:bodyPr/>
          <a:lstStyle/>
          <a:p>
            <a:fld id="{E4E17628-BB69-494D-BA8C-C14032583637}" type="slidenum">
              <a:rPr lang="en-US" smtClean="0"/>
              <a:t>40</a:t>
            </a:fld>
            <a:endParaRPr lang="en-US"/>
          </a:p>
        </p:txBody>
      </p:sp>
      <p:sp>
        <p:nvSpPr>
          <p:cNvPr id="5" name="Oval 4">
            <a:extLst>
              <a:ext uri="{FF2B5EF4-FFF2-40B4-BE49-F238E27FC236}">
                <a16:creationId xmlns:a16="http://schemas.microsoft.com/office/drawing/2014/main" id="{1039D67B-AA7A-BA7B-26FF-090E70E1D716}"/>
              </a:ext>
            </a:extLst>
          </p:cNvPr>
          <p:cNvSpPr/>
          <p:nvPr/>
        </p:nvSpPr>
        <p:spPr>
          <a:xfrm>
            <a:off x="3518838" y="4604708"/>
            <a:ext cx="2978863" cy="1468887"/>
          </a:xfrm>
          <a:prstGeom prst="ellipse">
            <a:avLst/>
          </a:prstGeom>
          <a:solidFill>
            <a:srgbClr val="FF9300">
              <a:alpha val="2392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395D7FFB-BA44-8BC8-BB04-EE5E4AA219F6}"/>
              </a:ext>
            </a:extLst>
          </p:cNvPr>
          <p:cNvSpPr/>
          <p:nvPr/>
        </p:nvSpPr>
        <p:spPr>
          <a:xfrm>
            <a:off x="5068592" y="4569903"/>
            <a:ext cx="2978863" cy="1468887"/>
          </a:xfrm>
          <a:prstGeom prst="ellipse">
            <a:avLst/>
          </a:prstGeom>
          <a:solidFill>
            <a:srgbClr val="0096FF">
              <a:alpha val="2588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E4270EF-2B72-FE9D-7A4F-A6713FBF1DDC}"/>
              </a:ext>
            </a:extLst>
          </p:cNvPr>
          <p:cNvSpPr txBox="1"/>
          <p:nvPr/>
        </p:nvSpPr>
        <p:spPr>
          <a:xfrm>
            <a:off x="3786460" y="4981180"/>
            <a:ext cx="1221809" cy="646331"/>
          </a:xfrm>
          <a:prstGeom prst="rect">
            <a:avLst/>
          </a:prstGeom>
          <a:noFill/>
        </p:spPr>
        <p:txBody>
          <a:bodyPr wrap="none" rtlCol="0">
            <a:spAutoFit/>
          </a:bodyPr>
          <a:lstStyle/>
          <a:p>
            <a:r>
              <a:rPr lang="en-US" dirty="0"/>
              <a:t>Knowledge</a:t>
            </a:r>
          </a:p>
          <a:p>
            <a:r>
              <a:rPr lang="en-US" dirty="0"/>
              <a:t>Graphs</a:t>
            </a:r>
          </a:p>
        </p:txBody>
      </p:sp>
      <p:sp>
        <p:nvSpPr>
          <p:cNvPr id="8" name="TextBox 7">
            <a:extLst>
              <a:ext uri="{FF2B5EF4-FFF2-40B4-BE49-F238E27FC236}">
                <a16:creationId xmlns:a16="http://schemas.microsoft.com/office/drawing/2014/main" id="{52675837-A58C-5B50-C764-402EECCF2DF7}"/>
              </a:ext>
            </a:extLst>
          </p:cNvPr>
          <p:cNvSpPr txBox="1"/>
          <p:nvPr/>
        </p:nvSpPr>
        <p:spPr>
          <a:xfrm>
            <a:off x="6852881" y="5076809"/>
            <a:ext cx="667170" cy="369332"/>
          </a:xfrm>
          <a:prstGeom prst="rect">
            <a:avLst/>
          </a:prstGeom>
          <a:noFill/>
        </p:spPr>
        <p:txBody>
          <a:bodyPr wrap="none" rtlCol="0">
            <a:spAutoFit/>
          </a:bodyPr>
          <a:lstStyle/>
          <a:p>
            <a:r>
              <a:rPr lang="en-US" dirty="0"/>
              <a:t>LLMs</a:t>
            </a:r>
          </a:p>
        </p:txBody>
      </p:sp>
      <p:sp>
        <p:nvSpPr>
          <p:cNvPr id="9" name="TextBox 8">
            <a:extLst>
              <a:ext uri="{FF2B5EF4-FFF2-40B4-BE49-F238E27FC236}">
                <a16:creationId xmlns:a16="http://schemas.microsoft.com/office/drawing/2014/main" id="{03FB04F5-7520-D230-C4B1-2A0623DC5875}"/>
              </a:ext>
            </a:extLst>
          </p:cNvPr>
          <p:cNvSpPr txBox="1"/>
          <p:nvPr/>
        </p:nvSpPr>
        <p:spPr>
          <a:xfrm>
            <a:off x="5275891" y="5015985"/>
            <a:ext cx="1189621" cy="646331"/>
          </a:xfrm>
          <a:prstGeom prst="rect">
            <a:avLst/>
          </a:prstGeom>
          <a:noFill/>
        </p:spPr>
        <p:txBody>
          <a:bodyPr wrap="none" rtlCol="0">
            <a:spAutoFit/>
          </a:bodyPr>
          <a:lstStyle/>
          <a:p>
            <a:pPr algn="ctr"/>
            <a:r>
              <a:rPr lang="en-US" dirty="0"/>
              <a:t>Innovation</a:t>
            </a:r>
          </a:p>
          <a:p>
            <a:pPr algn="ctr"/>
            <a:r>
              <a:rPr lang="en-US" dirty="0"/>
              <a:t>Zone</a:t>
            </a:r>
          </a:p>
        </p:txBody>
      </p:sp>
    </p:spTree>
    <p:extLst>
      <p:ext uri="{BB962C8B-B14F-4D97-AF65-F5344CB8AC3E}">
        <p14:creationId xmlns:p14="http://schemas.microsoft.com/office/powerpoint/2010/main" val="8506326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E38F2-6440-6A9E-3A4F-01D2D416ACB4}"/>
              </a:ext>
            </a:extLst>
          </p:cNvPr>
          <p:cNvSpPr>
            <a:spLocks noGrp="1"/>
          </p:cNvSpPr>
          <p:nvPr>
            <p:ph type="title"/>
          </p:nvPr>
        </p:nvSpPr>
        <p:spPr/>
        <p:txBody>
          <a:bodyPr/>
          <a:lstStyle/>
          <a:p>
            <a:r>
              <a:rPr lang="en-US" dirty="0"/>
              <a:t>The role of story telling in analytics</a:t>
            </a:r>
          </a:p>
        </p:txBody>
      </p:sp>
      <p:sp>
        <p:nvSpPr>
          <p:cNvPr id="3" name="Content Placeholder 2">
            <a:extLst>
              <a:ext uri="{FF2B5EF4-FFF2-40B4-BE49-F238E27FC236}">
                <a16:creationId xmlns:a16="http://schemas.microsoft.com/office/drawing/2014/main" id="{7A6389EC-6986-421A-1E5F-BBE6F29A15B8}"/>
              </a:ext>
            </a:extLst>
          </p:cNvPr>
          <p:cNvSpPr>
            <a:spLocks noGrp="1"/>
          </p:cNvSpPr>
          <p:nvPr>
            <p:ph idx="1"/>
          </p:nvPr>
        </p:nvSpPr>
        <p:spPr>
          <a:xfrm>
            <a:off x="4980562" y="1359277"/>
            <a:ext cx="6373238" cy="4153063"/>
          </a:xfrm>
        </p:spPr>
        <p:txBody>
          <a:bodyPr/>
          <a:lstStyle/>
          <a:p>
            <a:r>
              <a:rPr lang="en-US" dirty="0"/>
              <a:t>Our brains have evolved to remember stories</a:t>
            </a:r>
          </a:p>
          <a:p>
            <a:r>
              <a:rPr lang="en-US" dirty="0"/>
              <a:t>Managers have a difficult time remembering facts</a:t>
            </a:r>
          </a:p>
          <a:p>
            <a:r>
              <a:rPr lang="en-US" dirty="0"/>
              <a:t>We need to translate our analytics success stories into stories that can be retold</a:t>
            </a:r>
          </a:p>
        </p:txBody>
      </p:sp>
      <p:sp>
        <p:nvSpPr>
          <p:cNvPr id="4" name="Slide Number Placeholder 3">
            <a:extLst>
              <a:ext uri="{FF2B5EF4-FFF2-40B4-BE49-F238E27FC236}">
                <a16:creationId xmlns:a16="http://schemas.microsoft.com/office/drawing/2014/main" id="{FAB5C7D8-A160-844D-D53B-3A05764E2BC0}"/>
              </a:ext>
            </a:extLst>
          </p:cNvPr>
          <p:cNvSpPr>
            <a:spLocks noGrp="1"/>
          </p:cNvSpPr>
          <p:nvPr>
            <p:ph type="sldNum" sz="quarter" idx="12"/>
          </p:nvPr>
        </p:nvSpPr>
        <p:spPr/>
        <p:txBody>
          <a:bodyPr/>
          <a:lstStyle/>
          <a:p>
            <a:fld id="{E4E17628-BB69-494D-BA8C-C14032583637}" type="slidenum">
              <a:rPr lang="en-US" smtClean="0"/>
              <a:t>41</a:t>
            </a:fld>
            <a:endParaRPr lang="en-US"/>
          </a:p>
        </p:txBody>
      </p:sp>
      <p:pic>
        <p:nvPicPr>
          <p:cNvPr id="5122" name="Picture 2" descr="Generated by DALL·E">
            <a:extLst>
              <a:ext uri="{FF2B5EF4-FFF2-40B4-BE49-F238E27FC236}">
                <a16:creationId xmlns:a16="http://schemas.microsoft.com/office/drawing/2014/main" id="{11BAB156-2237-4528-79AC-33AA9FDE7BCB}"/>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flipH="1">
            <a:off x="646467" y="1359277"/>
            <a:ext cx="4285157" cy="415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19422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84A71-155C-BADA-44C1-401B16E7E4B9}"/>
              </a:ext>
            </a:extLst>
          </p:cNvPr>
          <p:cNvSpPr>
            <a:spLocks noGrp="1"/>
          </p:cNvSpPr>
          <p:nvPr>
            <p:ph type="title"/>
          </p:nvPr>
        </p:nvSpPr>
        <p:spPr>
          <a:xfrm>
            <a:off x="589721" y="217801"/>
            <a:ext cx="10515600" cy="929584"/>
          </a:xfrm>
        </p:spPr>
        <p:txBody>
          <a:bodyPr/>
          <a:lstStyle/>
          <a:p>
            <a:r>
              <a:rPr lang="en-US" dirty="0"/>
              <a:t>Call to Action!!</a:t>
            </a:r>
          </a:p>
        </p:txBody>
      </p:sp>
      <p:sp>
        <p:nvSpPr>
          <p:cNvPr id="3" name="Content Placeholder 2">
            <a:extLst>
              <a:ext uri="{FF2B5EF4-FFF2-40B4-BE49-F238E27FC236}">
                <a16:creationId xmlns:a16="http://schemas.microsoft.com/office/drawing/2014/main" id="{F7B16FE7-6275-A797-CE00-CE4D425F425A}"/>
              </a:ext>
            </a:extLst>
          </p:cNvPr>
          <p:cNvSpPr>
            <a:spLocks noGrp="1"/>
          </p:cNvSpPr>
          <p:nvPr>
            <p:ph idx="1"/>
          </p:nvPr>
        </p:nvSpPr>
        <p:spPr>
          <a:xfrm>
            <a:off x="838200" y="1476009"/>
            <a:ext cx="10515600" cy="4351338"/>
          </a:xfrm>
        </p:spPr>
        <p:txBody>
          <a:bodyPr>
            <a:normAutofit fontScale="92500" lnSpcReduction="20000"/>
          </a:bodyPr>
          <a:lstStyle/>
          <a:p>
            <a:pPr marL="0" indent="0">
              <a:buNone/>
            </a:pPr>
            <a:r>
              <a:rPr lang="en-US" dirty="0"/>
              <a:t>We need:</a:t>
            </a:r>
            <a:br>
              <a:rPr lang="en-US" dirty="0"/>
            </a:br>
            <a:endParaRPr lang="en-US" dirty="0"/>
          </a:p>
          <a:p>
            <a:pPr marL="514350" indent="-514350">
              <a:spcBef>
                <a:spcPts val="500"/>
              </a:spcBef>
              <a:buFont typeface="+mj-lt"/>
              <a:buAutoNum type="arabicPeriod"/>
            </a:pPr>
            <a:r>
              <a:rPr lang="en-US" dirty="0"/>
              <a:t>Visionary </a:t>
            </a:r>
            <a:r>
              <a:rPr lang="en-US" b="1" dirty="0"/>
              <a:t>thought leadership</a:t>
            </a:r>
          </a:p>
          <a:p>
            <a:pPr lvl="1"/>
            <a:r>
              <a:rPr lang="en-US" dirty="0"/>
              <a:t>Drawing clear pictures of the future and maps with paths to get us there</a:t>
            </a:r>
          </a:p>
          <a:p>
            <a:pPr lvl="1"/>
            <a:r>
              <a:rPr lang="en-US" dirty="0"/>
              <a:t>Tell </a:t>
            </a:r>
            <a:r>
              <a:rPr lang="en-US" b="1" dirty="0"/>
              <a:t>stories</a:t>
            </a:r>
            <a:r>
              <a:rPr lang="en-US" dirty="0"/>
              <a:t> that our leaders can </a:t>
            </a:r>
            <a:r>
              <a:rPr lang="en-US" b="1" dirty="0"/>
              <a:t>remember</a:t>
            </a:r>
          </a:p>
          <a:p>
            <a:pPr lvl="1"/>
            <a:r>
              <a:rPr lang="en-US" dirty="0"/>
              <a:t>You don’t need to be a manger to be a thought leader!</a:t>
            </a:r>
          </a:p>
          <a:p>
            <a:pPr marL="514350" indent="-514350">
              <a:spcBef>
                <a:spcPts val="500"/>
              </a:spcBef>
              <a:buFont typeface="+mj-lt"/>
              <a:buAutoNum type="arabicPeriod"/>
            </a:pPr>
            <a:r>
              <a:rPr lang="en-US" b="1" dirty="0"/>
              <a:t>Empathy</a:t>
            </a:r>
            <a:r>
              <a:rPr lang="en-US" dirty="0"/>
              <a:t> for our members, agents, partners, vendors and customers</a:t>
            </a:r>
          </a:p>
          <a:p>
            <a:pPr lvl="1"/>
            <a:r>
              <a:rPr lang="en-US" dirty="0"/>
              <a:t>If we can’t model it, we can’t understand it</a:t>
            </a:r>
          </a:p>
          <a:p>
            <a:pPr lvl="1"/>
            <a:r>
              <a:rPr lang="en-US" dirty="0"/>
              <a:t>Willingness to let go of simple models that don’t serve our customers</a:t>
            </a:r>
          </a:p>
          <a:p>
            <a:pPr marL="514350" indent="-514350">
              <a:spcBef>
                <a:spcPts val="500"/>
              </a:spcBef>
              <a:buFont typeface="+mj-lt"/>
              <a:buAutoNum type="arabicPeriod"/>
            </a:pPr>
            <a:r>
              <a:rPr lang="en-US" b="1" dirty="0"/>
              <a:t>Knowledge transfer </a:t>
            </a:r>
            <a:r>
              <a:rPr lang="en-US" dirty="0"/>
              <a:t>to our future engineers</a:t>
            </a:r>
          </a:p>
          <a:p>
            <a:pPr lvl="1"/>
            <a:r>
              <a:rPr lang="en-US" dirty="0"/>
              <a:t>Prompt engineering for everyone in a safe place</a:t>
            </a:r>
          </a:p>
          <a:p>
            <a:pPr lvl="1"/>
            <a:r>
              <a:rPr lang="en-US" dirty="0"/>
              <a:t>Knowledge graphs</a:t>
            </a:r>
          </a:p>
          <a:p>
            <a:pPr lvl="1"/>
            <a:r>
              <a:rPr lang="en-US" dirty="0"/>
              <a:t>Generative AI</a:t>
            </a:r>
          </a:p>
        </p:txBody>
      </p:sp>
      <p:sp>
        <p:nvSpPr>
          <p:cNvPr id="4" name="Slide Number Placeholder 3">
            <a:extLst>
              <a:ext uri="{FF2B5EF4-FFF2-40B4-BE49-F238E27FC236}">
                <a16:creationId xmlns:a16="http://schemas.microsoft.com/office/drawing/2014/main" id="{68DF6D87-0099-5ADC-D4D8-BCD06243E146}"/>
              </a:ext>
            </a:extLst>
          </p:cNvPr>
          <p:cNvSpPr>
            <a:spLocks noGrp="1"/>
          </p:cNvSpPr>
          <p:nvPr>
            <p:ph type="sldNum" sz="quarter" idx="12"/>
          </p:nvPr>
        </p:nvSpPr>
        <p:spPr/>
        <p:txBody>
          <a:bodyPr/>
          <a:lstStyle/>
          <a:p>
            <a:fld id="{E4E17628-BB69-494D-BA8C-C14032583637}" type="slidenum">
              <a:rPr lang="en-US" smtClean="0"/>
              <a:t>42</a:t>
            </a:fld>
            <a:endParaRPr lang="en-US"/>
          </a:p>
        </p:txBody>
      </p:sp>
    </p:spTree>
    <p:extLst>
      <p:ext uri="{BB962C8B-B14F-4D97-AF65-F5344CB8AC3E}">
        <p14:creationId xmlns:p14="http://schemas.microsoft.com/office/powerpoint/2010/main" val="16629835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9B7DE-99CF-69A1-895E-30FA46F018A8}"/>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6EF950AC-83DE-A5FD-4F60-2D4DCB0578C5}"/>
              </a:ext>
            </a:extLst>
          </p:cNvPr>
          <p:cNvSpPr>
            <a:spLocks noGrp="1"/>
          </p:cNvSpPr>
          <p:nvPr>
            <p:ph idx="1"/>
          </p:nvPr>
        </p:nvSpPr>
        <p:spPr>
          <a:xfrm>
            <a:off x="2429190" y="5676515"/>
            <a:ext cx="7860792" cy="679835"/>
          </a:xfrm>
        </p:spPr>
        <p:txBody>
          <a:bodyPr/>
          <a:lstStyle/>
          <a:p>
            <a:pPr marL="0" indent="0">
              <a:buNone/>
            </a:pPr>
            <a:r>
              <a:rPr lang="en-US" dirty="0"/>
              <a:t>https://www.linkedin.com/in/danmccreary</a:t>
            </a:r>
          </a:p>
        </p:txBody>
      </p:sp>
      <p:sp>
        <p:nvSpPr>
          <p:cNvPr id="4" name="Slide Number Placeholder 3">
            <a:extLst>
              <a:ext uri="{FF2B5EF4-FFF2-40B4-BE49-F238E27FC236}">
                <a16:creationId xmlns:a16="http://schemas.microsoft.com/office/drawing/2014/main" id="{D0CD08B8-B5D3-D988-28CC-A76E52743104}"/>
              </a:ext>
            </a:extLst>
          </p:cNvPr>
          <p:cNvSpPr>
            <a:spLocks noGrp="1"/>
          </p:cNvSpPr>
          <p:nvPr>
            <p:ph type="sldNum" sz="quarter" idx="12"/>
          </p:nvPr>
        </p:nvSpPr>
        <p:spPr/>
        <p:txBody>
          <a:bodyPr/>
          <a:lstStyle/>
          <a:p>
            <a:fld id="{E4E17628-BB69-494D-BA8C-C14032583637}" type="slidenum">
              <a:rPr lang="en-US" smtClean="0"/>
              <a:t>43</a:t>
            </a:fld>
            <a:endParaRPr lang="en-US"/>
          </a:p>
        </p:txBody>
      </p:sp>
      <p:pic>
        <p:nvPicPr>
          <p:cNvPr id="8194" name="Picture 2" descr="profile image">
            <a:extLst>
              <a:ext uri="{FF2B5EF4-FFF2-40B4-BE49-F238E27FC236}">
                <a16:creationId xmlns:a16="http://schemas.microsoft.com/office/drawing/2014/main" id="{D6E69E82-C548-A7A9-EB05-C41CAC231A3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20074" y="2194560"/>
            <a:ext cx="2075688" cy="20756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0A45ED5-897E-2180-C147-F4C160726B80}"/>
              </a:ext>
            </a:extLst>
          </p:cNvPr>
          <p:cNvSpPr txBox="1"/>
          <p:nvPr/>
        </p:nvSpPr>
        <p:spPr>
          <a:xfrm flipH="1">
            <a:off x="3812981" y="2550671"/>
            <a:ext cx="4069081" cy="1200329"/>
          </a:xfrm>
          <a:prstGeom prst="rect">
            <a:avLst/>
          </a:prstGeom>
          <a:noFill/>
        </p:spPr>
        <p:txBody>
          <a:bodyPr wrap="square" rtlCol="0">
            <a:spAutoFit/>
          </a:bodyPr>
          <a:lstStyle/>
          <a:p>
            <a:r>
              <a:rPr lang="en-US" sz="7200" dirty="0"/>
              <a:t>Questions</a:t>
            </a:r>
          </a:p>
        </p:txBody>
      </p:sp>
      <p:sp>
        <p:nvSpPr>
          <p:cNvPr id="6" name="TextBox 5">
            <a:extLst>
              <a:ext uri="{FF2B5EF4-FFF2-40B4-BE49-F238E27FC236}">
                <a16:creationId xmlns:a16="http://schemas.microsoft.com/office/drawing/2014/main" id="{8BFBEC02-BD3C-843C-1037-EA23299A4C71}"/>
              </a:ext>
            </a:extLst>
          </p:cNvPr>
          <p:cNvSpPr txBox="1"/>
          <p:nvPr/>
        </p:nvSpPr>
        <p:spPr>
          <a:xfrm>
            <a:off x="512026" y="1180644"/>
            <a:ext cx="6985438" cy="461665"/>
          </a:xfrm>
          <a:prstGeom prst="rect">
            <a:avLst/>
          </a:prstGeom>
          <a:noFill/>
        </p:spPr>
        <p:txBody>
          <a:bodyPr wrap="none" rtlCol="0">
            <a:spAutoFit/>
          </a:bodyPr>
          <a:lstStyle/>
          <a:p>
            <a:r>
              <a:rPr lang="en-US" sz="2400" dirty="0"/>
              <a:t>Thanks to Erik Erickson and Bryan Félix for hosting me!</a:t>
            </a:r>
          </a:p>
        </p:txBody>
      </p:sp>
    </p:spTree>
    <p:extLst>
      <p:ext uri="{BB962C8B-B14F-4D97-AF65-F5344CB8AC3E}">
        <p14:creationId xmlns:p14="http://schemas.microsoft.com/office/powerpoint/2010/main" val="1907781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265DA-70BF-932D-8A9E-7C463E99A489}"/>
              </a:ext>
            </a:extLst>
          </p:cNvPr>
          <p:cNvSpPr>
            <a:spLocks noGrp="1"/>
          </p:cNvSpPr>
          <p:nvPr>
            <p:ph type="title"/>
          </p:nvPr>
        </p:nvSpPr>
        <p:spPr/>
        <p:txBody>
          <a:bodyPr/>
          <a:lstStyle/>
          <a:p>
            <a:r>
              <a:rPr lang="en-US" dirty="0"/>
              <a:t>IIA Five Stage Model</a:t>
            </a:r>
          </a:p>
        </p:txBody>
      </p:sp>
      <p:sp>
        <p:nvSpPr>
          <p:cNvPr id="4" name="Slide Number Placeholder 3">
            <a:extLst>
              <a:ext uri="{FF2B5EF4-FFF2-40B4-BE49-F238E27FC236}">
                <a16:creationId xmlns:a16="http://schemas.microsoft.com/office/drawing/2014/main" id="{F7A75C6B-7318-E8B9-102A-939DB7E5335C}"/>
              </a:ext>
            </a:extLst>
          </p:cNvPr>
          <p:cNvSpPr>
            <a:spLocks noGrp="1"/>
          </p:cNvSpPr>
          <p:nvPr>
            <p:ph type="sldNum" sz="quarter" idx="12"/>
          </p:nvPr>
        </p:nvSpPr>
        <p:spPr/>
        <p:txBody>
          <a:bodyPr/>
          <a:lstStyle/>
          <a:p>
            <a:fld id="{E4E17628-BB69-494D-BA8C-C14032583637}" type="slidenum">
              <a:rPr lang="en-US" smtClean="0"/>
              <a:t>5</a:t>
            </a:fld>
            <a:endParaRPr lang="en-US"/>
          </a:p>
        </p:txBody>
      </p:sp>
      <p:pic>
        <p:nvPicPr>
          <p:cNvPr id="5" name="Picture 4">
            <a:extLst>
              <a:ext uri="{FF2B5EF4-FFF2-40B4-BE49-F238E27FC236}">
                <a16:creationId xmlns:a16="http://schemas.microsoft.com/office/drawing/2014/main" id="{5EAB4801-C045-5147-004F-3C088E6A8A80}"/>
              </a:ext>
            </a:extLst>
          </p:cNvPr>
          <p:cNvPicPr>
            <a:picLocks noChangeAspect="1"/>
          </p:cNvPicPr>
          <p:nvPr/>
        </p:nvPicPr>
        <p:blipFill>
          <a:blip r:embed="rId3"/>
          <a:stretch>
            <a:fillRect/>
          </a:stretch>
        </p:blipFill>
        <p:spPr>
          <a:xfrm>
            <a:off x="1656522" y="1348982"/>
            <a:ext cx="9135728" cy="5094453"/>
          </a:xfrm>
          <a:prstGeom prst="rect">
            <a:avLst/>
          </a:prstGeom>
        </p:spPr>
      </p:pic>
      <p:sp>
        <p:nvSpPr>
          <p:cNvPr id="6" name="Right Arrow 5">
            <a:extLst>
              <a:ext uri="{FF2B5EF4-FFF2-40B4-BE49-F238E27FC236}">
                <a16:creationId xmlns:a16="http://schemas.microsoft.com/office/drawing/2014/main" id="{48984192-0EA4-5489-1C57-CEEE2C3C6CF0}"/>
              </a:ext>
            </a:extLst>
          </p:cNvPr>
          <p:cNvSpPr/>
          <p:nvPr/>
        </p:nvSpPr>
        <p:spPr>
          <a:xfrm rot="20370688">
            <a:off x="4973561" y="5206311"/>
            <a:ext cx="1207210" cy="467385"/>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B168748-DB45-2B03-BEAD-280284A9643A}"/>
              </a:ext>
            </a:extLst>
          </p:cNvPr>
          <p:cNvSpPr txBox="1"/>
          <p:nvPr/>
        </p:nvSpPr>
        <p:spPr>
          <a:xfrm>
            <a:off x="1588851" y="2918298"/>
            <a:ext cx="3846502" cy="369332"/>
          </a:xfrm>
          <a:prstGeom prst="rect">
            <a:avLst/>
          </a:prstGeom>
          <a:noFill/>
        </p:spPr>
        <p:txBody>
          <a:bodyPr wrap="none" rtlCol="0">
            <a:spAutoFit/>
          </a:bodyPr>
          <a:lstStyle/>
          <a:p>
            <a:r>
              <a:rPr lang="en-US" dirty="0"/>
              <a:t>IIA = International Institute of Analytics</a:t>
            </a:r>
          </a:p>
        </p:txBody>
      </p:sp>
      <p:sp>
        <p:nvSpPr>
          <p:cNvPr id="7" name="TextBox 6">
            <a:extLst>
              <a:ext uri="{FF2B5EF4-FFF2-40B4-BE49-F238E27FC236}">
                <a16:creationId xmlns:a16="http://schemas.microsoft.com/office/drawing/2014/main" id="{FC583540-2608-8D0F-DA42-E3AF46792B43}"/>
              </a:ext>
            </a:extLst>
          </p:cNvPr>
          <p:cNvSpPr txBox="1"/>
          <p:nvPr/>
        </p:nvSpPr>
        <p:spPr>
          <a:xfrm>
            <a:off x="3735420" y="3479195"/>
            <a:ext cx="1783406" cy="923330"/>
          </a:xfrm>
          <a:prstGeom prst="rect">
            <a:avLst/>
          </a:prstGeom>
          <a:noFill/>
        </p:spPr>
        <p:txBody>
          <a:bodyPr wrap="square" rtlCol="0">
            <a:spAutoFit/>
          </a:bodyPr>
          <a:lstStyle/>
          <a:p>
            <a:pPr algn="ctr"/>
            <a:r>
              <a:rPr lang="en-US" dirty="0">
                <a:solidFill>
                  <a:srgbClr val="FF0000"/>
                </a:solidFill>
              </a:rPr>
              <a:t>80% of MN</a:t>
            </a:r>
          </a:p>
          <a:p>
            <a:pPr algn="ctr"/>
            <a:r>
              <a:rPr lang="en-US" dirty="0">
                <a:solidFill>
                  <a:srgbClr val="FF0000"/>
                </a:solidFill>
              </a:rPr>
              <a:t>Organizations</a:t>
            </a:r>
          </a:p>
          <a:p>
            <a:pPr algn="ctr"/>
            <a:r>
              <a:rPr lang="en-US" dirty="0">
                <a:solidFill>
                  <a:srgbClr val="FF0000"/>
                </a:solidFill>
              </a:rPr>
              <a:t>are Here</a:t>
            </a:r>
          </a:p>
        </p:txBody>
      </p:sp>
    </p:spTree>
    <p:extLst>
      <p:ext uri="{BB962C8B-B14F-4D97-AF65-F5344CB8AC3E}">
        <p14:creationId xmlns:p14="http://schemas.microsoft.com/office/powerpoint/2010/main" val="3353294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4529A-89BD-19AF-FB7E-8419DFD008DC}"/>
              </a:ext>
            </a:extLst>
          </p:cNvPr>
          <p:cNvSpPr>
            <a:spLocks noGrp="1"/>
          </p:cNvSpPr>
          <p:nvPr>
            <p:ph type="title"/>
          </p:nvPr>
        </p:nvSpPr>
        <p:spPr/>
        <p:txBody>
          <a:bodyPr/>
          <a:lstStyle/>
          <a:p>
            <a:r>
              <a:rPr lang="en-US" dirty="0"/>
              <a:t>The Rise of Large Language Models</a:t>
            </a:r>
          </a:p>
        </p:txBody>
      </p:sp>
      <p:sp>
        <p:nvSpPr>
          <p:cNvPr id="3" name="Content Placeholder 2">
            <a:extLst>
              <a:ext uri="{FF2B5EF4-FFF2-40B4-BE49-F238E27FC236}">
                <a16:creationId xmlns:a16="http://schemas.microsoft.com/office/drawing/2014/main" id="{981D50DD-7A98-5296-E6B3-4EE8D29E4D9A}"/>
              </a:ext>
            </a:extLst>
          </p:cNvPr>
          <p:cNvSpPr>
            <a:spLocks noGrp="1"/>
          </p:cNvSpPr>
          <p:nvPr>
            <p:ph idx="1"/>
          </p:nvPr>
        </p:nvSpPr>
        <p:spPr>
          <a:xfrm>
            <a:off x="445770" y="4117378"/>
            <a:ext cx="9672139" cy="2471593"/>
          </a:xfrm>
        </p:spPr>
        <p:txBody>
          <a:bodyPr>
            <a:normAutofit/>
          </a:bodyPr>
          <a:lstStyle/>
          <a:p>
            <a:r>
              <a:rPr lang="en-US" sz="2400" dirty="0"/>
              <a:t>In 2022 we saw the incredible rise of ChatGPT and the growth of large language models</a:t>
            </a:r>
          </a:p>
          <a:p>
            <a:r>
              <a:rPr lang="en-US" sz="2400" dirty="0"/>
              <a:t>ChatGPT reached over 1 million users in just five days and over 100M users in just a few weeks</a:t>
            </a:r>
          </a:p>
          <a:p>
            <a:r>
              <a:rPr lang="en-US" sz="2400" dirty="0"/>
              <a:t>But will these large language models (LLMs) alone help us serve our customers?</a:t>
            </a:r>
          </a:p>
        </p:txBody>
      </p:sp>
      <p:sp>
        <p:nvSpPr>
          <p:cNvPr id="4" name="Slide Number Placeholder 3">
            <a:extLst>
              <a:ext uri="{FF2B5EF4-FFF2-40B4-BE49-F238E27FC236}">
                <a16:creationId xmlns:a16="http://schemas.microsoft.com/office/drawing/2014/main" id="{930563F5-5F80-04CC-5081-FFF310DCBCB1}"/>
              </a:ext>
            </a:extLst>
          </p:cNvPr>
          <p:cNvSpPr>
            <a:spLocks noGrp="1"/>
          </p:cNvSpPr>
          <p:nvPr>
            <p:ph type="sldNum" sz="quarter" idx="12"/>
          </p:nvPr>
        </p:nvSpPr>
        <p:spPr/>
        <p:txBody>
          <a:bodyPr/>
          <a:lstStyle/>
          <a:p>
            <a:fld id="{E4E17628-BB69-494D-BA8C-C14032583637}" type="slidenum">
              <a:rPr lang="en-US" smtClean="0"/>
              <a:t>6</a:t>
            </a:fld>
            <a:endParaRPr lang="en-US"/>
          </a:p>
        </p:txBody>
      </p:sp>
      <p:pic>
        <p:nvPicPr>
          <p:cNvPr id="1026" name="Picture 2" descr="Everything you want to know about ChatGPT">
            <a:extLst>
              <a:ext uri="{FF2B5EF4-FFF2-40B4-BE49-F238E27FC236}">
                <a16:creationId xmlns:a16="http://schemas.microsoft.com/office/drawing/2014/main" id="{C6015367-0F41-6F28-EF6E-D0F93274647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23362" y="1240567"/>
            <a:ext cx="5692642" cy="2729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5811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5095E-E236-B5E8-24AF-E0D4C8CF749C}"/>
              </a:ext>
            </a:extLst>
          </p:cNvPr>
          <p:cNvSpPr>
            <a:spLocks noGrp="1"/>
          </p:cNvSpPr>
          <p:nvPr>
            <p:ph type="title"/>
          </p:nvPr>
        </p:nvSpPr>
        <p:spPr>
          <a:xfrm>
            <a:off x="534944" y="241557"/>
            <a:ext cx="10515600" cy="771697"/>
          </a:xfrm>
        </p:spPr>
        <p:txBody>
          <a:bodyPr>
            <a:noAutofit/>
          </a:bodyPr>
          <a:lstStyle/>
          <a:p>
            <a:r>
              <a:rPr lang="en-US" sz="3200" dirty="0"/>
              <a:t>Skyrocketing Growth of Generative AI Investments</a:t>
            </a:r>
          </a:p>
        </p:txBody>
      </p:sp>
      <p:pic>
        <p:nvPicPr>
          <p:cNvPr id="4" name="Picture 3">
            <a:extLst>
              <a:ext uri="{FF2B5EF4-FFF2-40B4-BE49-F238E27FC236}">
                <a16:creationId xmlns:a16="http://schemas.microsoft.com/office/drawing/2014/main" id="{8F35B9CA-C1A1-5CF9-D214-E316A887F916}"/>
              </a:ext>
            </a:extLst>
          </p:cNvPr>
          <p:cNvPicPr>
            <a:picLocks noChangeAspect="1"/>
          </p:cNvPicPr>
          <p:nvPr/>
        </p:nvPicPr>
        <p:blipFill>
          <a:blip r:embed="rId2"/>
          <a:stretch>
            <a:fillRect/>
          </a:stretch>
        </p:blipFill>
        <p:spPr>
          <a:xfrm>
            <a:off x="1823651" y="1196490"/>
            <a:ext cx="7938187" cy="5234602"/>
          </a:xfrm>
          <a:prstGeom prst="rect">
            <a:avLst/>
          </a:prstGeom>
        </p:spPr>
      </p:pic>
      <p:sp>
        <p:nvSpPr>
          <p:cNvPr id="3" name="Slide Number Placeholder 2">
            <a:extLst>
              <a:ext uri="{FF2B5EF4-FFF2-40B4-BE49-F238E27FC236}">
                <a16:creationId xmlns:a16="http://schemas.microsoft.com/office/drawing/2014/main" id="{61D23934-5DA4-DD37-CE83-E313EF6EA5FD}"/>
              </a:ext>
            </a:extLst>
          </p:cNvPr>
          <p:cNvSpPr>
            <a:spLocks noGrp="1"/>
          </p:cNvSpPr>
          <p:nvPr>
            <p:ph type="sldNum" sz="quarter" idx="12"/>
          </p:nvPr>
        </p:nvSpPr>
        <p:spPr/>
        <p:txBody>
          <a:bodyPr/>
          <a:lstStyle/>
          <a:p>
            <a:fld id="{5FD72B90-626E-4548-9F74-AFBC6F6DD5DE}" type="slidenum">
              <a:rPr lang="en-US" smtClean="0"/>
              <a:t>7</a:t>
            </a:fld>
            <a:endParaRPr lang="en-US"/>
          </a:p>
        </p:txBody>
      </p:sp>
    </p:spTree>
    <p:extLst>
      <p:ext uri="{BB962C8B-B14F-4D97-AF65-F5344CB8AC3E}">
        <p14:creationId xmlns:p14="http://schemas.microsoft.com/office/powerpoint/2010/main" val="2992807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AD6BF-8425-8911-3C34-368BBD8471BB}"/>
              </a:ext>
            </a:extLst>
          </p:cNvPr>
          <p:cNvSpPr>
            <a:spLocks noGrp="1"/>
          </p:cNvSpPr>
          <p:nvPr>
            <p:ph type="title"/>
          </p:nvPr>
        </p:nvSpPr>
        <p:spPr>
          <a:xfrm>
            <a:off x="371061" y="0"/>
            <a:ext cx="10515600" cy="1325563"/>
          </a:xfrm>
        </p:spPr>
        <p:txBody>
          <a:bodyPr/>
          <a:lstStyle/>
          <a:p>
            <a:r>
              <a:rPr lang="en-US" dirty="0"/>
              <a:t>NVIDIA Stock TYD: up 217% in 2023</a:t>
            </a:r>
          </a:p>
        </p:txBody>
      </p:sp>
      <p:pic>
        <p:nvPicPr>
          <p:cNvPr id="4" name="Picture 3">
            <a:extLst>
              <a:ext uri="{FF2B5EF4-FFF2-40B4-BE49-F238E27FC236}">
                <a16:creationId xmlns:a16="http://schemas.microsoft.com/office/drawing/2014/main" id="{EE6A3146-0769-3306-A8CD-0B4F91C05C27}"/>
              </a:ext>
            </a:extLst>
          </p:cNvPr>
          <p:cNvPicPr>
            <a:picLocks noChangeAspect="1"/>
          </p:cNvPicPr>
          <p:nvPr/>
        </p:nvPicPr>
        <p:blipFill>
          <a:blip r:embed="rId2"/>
          <a:stretch>
            <a:fillRect/>
          </a:stretch>
        </p:blipFill>
        <p:spPr>
          <a:xfrm>
            <a:off x="589809" y="1325563"/>
            <a:ext cx="7704783" cy="4837887"/>
          </a:xfrm>
          <a:prstGeom prst="rect">
            <a:avLst/>
          </a:prstGeom>
        </p:spPr>
      </p:pic>
      <p:sp>
        <p:nvSpPr>
          <p:cNvPr id="3" name="Slide Number Placeholder 2">
            <a:extLst>
              <a:ext uri="{FF2B5EF4-FFF2-40B4-BE49-F238E27FC236}">
                <a16:creationId xmlns:a16="http://schemas.microsoft.com/office/drawing/2014/main" id="{FDDFF8FE-BD12-32A7-F300-EA346CDC85F0}"/>
              </a:ext>
            </a:extLst>
          </p:cNvPr>
          <p:cNvSpPr>
            <a:spLocks noGrp="1"/>
          </p:cNvSpPr>
          <p:nvPr>
            <p:ph type="sldNum" sz="quarter" idx="12"/>
          </p:nvPr>
        </p:nvSpPr>
        <p:spPr/>
        <p:txBody>
          <a:bodyPr/>
          <a:lstStyle/>
          <a:p>
            <a:fld id="{5FD72B90-626E-4548-9F74-AFBC6F6DD5DE}" type="slidenum">
              <a:rPr lang="en-US" smtClean="0"/>
              <a:t>8</a:t>
            </a:fld>
            <a:endParaRPr lang="en-US"/>
          </a:p>
        </p:txBody>
      </p:sp>
      <p:sp>
        <p:nvSpPr>
          <p:cNvPr id="5" name="TextBox 4">
            <a:extLst>
              <a:ext uri="{FF2B5EF4-FFF2-40B4-BE49-F238E27FC236}">
                <a16:creationId xmlns:a16="http://schemas.microsoft.com/office/drawing/2014/main" id="{A1FDE05F-3BFC-1E59-C0F4-578A9FA124C1}"/>
              </a:ext>
            </a:extLst>
          </p:cNvPr>
          <p:cNvSpPr txBox="1"/>
          <p:nvPr/>
        </p:nvSpPr>
        <p:spPr>
          <a:xfrm>
            <a:off x="8432516" y="3292407"/>
            <a:ext cx="2793714" cy="923330"/>
          </a:xfrm>
          <a:prstGeom prst="rect">
            <a:avLst/>
          </a:prstGeom>
          <a:noFill/>
        </p:spPr>
        <p:txBody>
          <a:bodyPr wrap="none" rtlCol="0">
            <a:spAutoFit/>
          </a:bodyPr>
          <a:lstStyle/>
          <a:p>
            <a:r>
              <a:rPr lang="en-US" b="1" dirty="0"/>
              <a:t>NVIDIA H-100</a:t>
            </a:r>
          </a:p>
          <a:p>
            <a:r>
              <a:rPr lang="en-US" dirty="0"/>
              <a:t>Manufacturing Cost: $2,500</a:t>
            </a:r>
          </a:p>
          <a:p>
            <a:r>
              <a:rPr lang="en-US" dirty="0"/>
              <a:t>Price: $32,000</a:t>
            </a:r>
          </a:p>
        </p:txBody>
      </p:sp>
      <p:sp>
        <p:nvSpPr>
          <p:cNvPr id="6" name="TextBox 5">
            <a:extLst>
              <a:ext uri="{FF2B5EF4-FFF2-40B4-BE49-F238E27FC236}">
                <a16:creationId xmlns:a16="http://schemas.microsoft.com/office/drawing/2014/main" id="{2E63DF35-E39B-108A-CB7F-A21357548BF3}"/>
              </a:ext>
            </a:extLst>
          </p:cNvPr>
          <p:cNvSpPr txBox="1"/>
          <p:nvPr/>
        </p:nvSpPr>
        <p:spPr>
          <a:xfrm>
            <a:off x="8432516" y="1939653"/>
            <a:ext cx="2955361" cy="1200329"/>
          </a:xfrm>
          <a:prstGeom prst="rect">
            <a:avLst/>
          </a:prstGeom>
          <a:noFill/>
        </p:spPr>
        <p:txBody>
          <a:bodyPr wrap="none" rtlCol="0">
            <a:spAutoFit/>
          </a:bodyPr>
          <a:lstStyle/>
          <a:p>
            <a:r>
              <a:rPr lang="en-US" b="1" dirty="0"/>
              <a:t>Today: 465</a:t>
            </a:r>
          </a:p>
          <a:p>
            <a:endParaRPr lang="en-US" b="1" dirty="0"/>
          </a:p>
          <a:p>
            <a:r>
              <a:rPr lang="en-US" b="1" dirty="0"/>
              <a:t>NVIDIA is the top performing</a:t>
            </a:r>
          </a:p>
          <a:p>
            <a:r>
              <a:rPr lang="en-US" b="1" dirty="0"/>
              <a:t>Stock in 2023</a:t>
            </a:r>
            <a:endParaRPr lang="en-US" dirty="0"/>
          </a:p>
        </p:txBody>
      </p:sp>
    </p:spTree>
    <p:extLst>
      <p:ext uri="{BB962C8B-B14F-4D97-AF65-F5344CB8AC3E}">
        <p14:creationId xmlns:p14="http://schemas.microsoft.com/office/powerpoint/2010/main" val="2038151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EDDAE-B91D-5218-E371-AA5A81F4C659}"/>
              </a:ext>
            </a:extLst>
          </p:cNvPr>
          <p:cNvSpPr>
            <a:spLocks noGrp="1"/>
          </p:cNvSpPr>
          <p:nvPr>
            <p:ph type="title"/>
          </p:nvPr>
        </p:nvSpPr>
        <p:spPr>
          <a:xfrm>
            <a:off x="489524" y="175330"/>
            <a:ext cx="10515600" cy="900906"/>
          </a:xfrm>
        </p:spPr>
        <p:txBody>
          <a:bodyPr>
            <a:noAutofit/>
          </a:bodyPr>
          <a:lstStyle/>
          <a:p>
            <a:r>
              <a:rPr lang="en-US" sz="3600" dirty="0"/>
              <a:t>Generative AI is Getting </a:t>
            </a:r>
            <a:r>
              <a:rPr lang="en-US" sz="3600" b="1" dirty="0"/>
              <a:t>Massive</a:t>
            </a:r>
            <a:r>
              <a:rPr lang="en-US" sz="3600" dirty="0"/>
              <a:t> New Funding</a:t>
            </a:r>
          </a:p>
        </p:txBody>
      </p:sp>
      <p:sp>
        <p:nvSpPr>
          <p:cNvPr id="3" name="Content Placeholder 2">
            <a:extLst>
              <a:ext uri="{FF2B5EF4-FFF2-40B4-BE49-F238E27FC236}">
                <a16:creationId xmlns:a16="http://schemas.microsoft.com/office/drawing/2014/main" id="{194BAA7E-3398-1ED4-5C14-3EE1891B56DF}"/>
              </a:ext>
            </a:extLst>
          </p:cNvPr>
          <p:cNvSpPr>
            <a:spLocks noGrp="1"/>
          </p:cNvSpPr>
          <p:nvPr>
            <p:ph idx="1"/>
          </p:nvPr>
        </p:nvSpPr>
        <p:spPr>
          <a:xfrm>
            <a:off x="3044062" y="1676400"/>
            <a:ext cx="8132101" cy="4351338"/>
          </a:xfrm>
        </p:spPr>
        <p:txBody>
          <a:bodyPr>
            <a:normAutofit fontScale="92500" lnSpcReduction="10000"/>
          </a:bodyPr>
          <a:lstStyle/>
          <a:p>
            <a:r>
              <a:rPr lang="en-US" dirty="0"/>
              <a:t>Over </a:t>
            </a:r>
            <a:r>
              <a:rPr lang="en-US" b="1" dirty="0"/>
              <a:t>$40 billion dollars </a:t>
            </a:r>
            <a:r>
              <a:rPr lang="en-US" dirty="0"/>
              <a:t>was invested in generative AI in 2023</a:t>
            </a:r>
          </a:p>
          <a:p>
            <a:r>
              <a:rPr lang="en-US" dirty="0"/>
              <a:t>Microsoft alone has invested over </a:t>
            </a:r>
            <a:r>
              <a:rPr lang="en-US" b="1" dirty="0"/>
              <a:t>$12B </a:t>
            </a:r>
            <a:r>
              <a:rPr lang="en-US" dirty="0"/>
              <a:t>in OpenAI</a:t>
            </a:r>
          </a:p>
          <a:p>
            <a:r>
              <a:rPr lang="en-US" dirty="0"/>
              <a:t>Pitchbook has tracked over $12B in new generative AI funds in 2023</a:t>
            </a:r>
          </a:p>
          <a:p>
            <a:r>
              <a:rPr lang="en-US" dirty="0"/>
              <a:t>Billions invested in new AI hardware products (FPGA, custom chips)</a:t>
            </a:r>
          </a:p>
          <a:p>
            <a:r>
              <a:rPr lang="en-US" dirty="0"/>
              <a:t>Many generative AI venture funds are focusing on specialized tasks in specific industries (healthcare)</a:t>
            </a:r>
          </a:p>
          <a:p>
            <a:r>
              <a:rPr lang="en-US" b="1" dirty="0"/>
              <a:t>Vision: </a:t>
            </a:r>
            <a:r>
              <a:rPr lang="en-US" dirty="0"/>
              <a:t>Every knowledge worker has 10,000 intelligent agents willing to help</a:t>
            </a:r>
          </a:p>
        </p:txBody>
      </p:sp>
      <p:sp>
        <p:nvSpPr>
          <p:cNvPr id="4" name="Slide Number Placeholder 3">
            <a:extLst>
              <a:ext uri="{FF2B5EF4-FFF2-40B4-BE49-F238E27FC236}">
                <a16:creationId xmlns:a16="http://schemas.microsoft.com/office/drawing/2014/main" id="{E7699123-B06F-2971-7A03-A6E3D1C4BDFD}"/>
              </a:ext>
            </a:extLst>
          </p:cNvPr>
          <p:cNvSpPr>
            <a:spLocks noGrp="1"/>
          </p:cNvSpPr>
          <p:nvPr>
            <p:ph type="sldNum" sz="quarter" idx="12"/>
          </p:nvPr>
        </p:nvSpPr>
        <p:spPr/>
        <p:txBody>
          <a:bodyPr/>
          <a:lstStyle/>
          <a:p>
            <a:fld id="{5FD72B90-626E-4548-9F74-AFBC6F6DD5DE}" type="slidenum">
              <a:rPr lang="en-US" smtClean="0"/>
              <a:t>9</a:t>
            </a:fld>
            <a:endParaRPr lang="en-US"/>
          </a:p>
        </p:txBody>
      </p:sp>
      <p:sp>
        <p:nvSpPr>
          <p:cNvPr id="5" name="TextBox 4">
            <a:extLst>
              <a:ext uri="{FF2B5EF4-FFF2-40B4-BE49-F238E27FC236}">
                <a16:creationId xmlns:a16="http://schemas.microsoft.com/office/drawing/2014/main" id="{0B2D42BE-9DFC-2B16-EC8F-3E565DDF3DCB}"/>
              </a:ext>
            </a:extLst>
          </p:cNvPr>
          <p:cNvSpPr txBox="1"/>
          <p:nvPr/>
        </p:nvSpPr>
        <p:spPr>
          <a:xfrm>
            <a:off x="489524" y="1676400"/>
            <a:ext cx="2201244" cy="1200329"/>
          </a:xfrm>
          <a:prstGeom prst="rect">
            <a:avLst/>
          </a:prstGeom>
          <a:noFill/>
        </p:spPr>
        <p:txBody>
          <a:bodyPr wrap="none" rtlCol="0">
            <a:spAutoFit/>
          </a:bodyPr>
          <a:lstStyle/>
          <a:p>
            <a:r>
              <a:rPr lang="en-US" sz="3600" b="1" dirty="0"/>
              <a:t>$40 Billion</a:t>
            </a:r>
          </a:p>
          <a:p>
            <a:r>
              <a:rPr lang="en-US" sz="3600" b="1" dirty="0"/>
              <a:t>In 2023</a:t>
            </a:r>
          </a:p>
        </p:txBody>
      </p:sp>
      <p:pic>
        <p:nvPicPr>
          <p:cNvPr id="6" name="Picture 5">
            <a:extLst>
              <a:ext uri="{FF2B5EF4-FFF2-40B4-BE49-F238E27FC236}">
                <a16:creationId xmlns:a16="http://schemas.microsoft.com/office/drawing/2014/main" id="{FFB586F1-8984-BB3C-4B9C-11D427F68612}"/>
              </a:ext>
            </a:extLst>
          </p:cNvPr>
          <p:cNvPicPr>
            <a:picLocks noChangeAspect="1"/>
          </p:cNvPicPr>
          <p:nvPr/>
        </p:nvPicPr>
        <p:blipFill>
          <a:blip r:embed="rId2"/>
          <a:stretch>
            <a:fillRect/>
          </a:stretch>
        </p:blipFill>
        <p:spPr>
          <a:xfrm>
            <a:off x="726546" y="2876729"/>
            <a:ext cx="1727200" cy="1739900"/>
          </a:xfrm>
          <a:prstGeom prst="rect">
            <a:avLst/>
          </a:prstGeom>
        </p:spPr>
      </p:pic>
    </p:spTree>
    <p:extLst>
      <p:ext uri="{BB962C8B-B14F-4D97-AF65-F5344CB8AC3E}">
        <p14:creationId xmlns:p14="http://schemas.microsoft.com/office/powerpoint/2010/main" val="3284547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6860</TotalTime>
  <Words>1774</Words>
  <Application>Microsoft Macintosh PowerPoint</Application>
  <PresentationFormat>Widescreen</PresentationFormat>
  <Paragraphs>352</Paragraphs>
  <Slides>43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Arial Narrow</vt:lpstr>
      <vt:lpstr>Calibri</vt:lpstr>
      <vt:lpstr>Helvetica</vt:lpstr>
      <vt:lpstr>Office Theme</vt:lpstr>
      <vt:lpstr>GenAI Accelerates Analytics Maturity</vt:lpstr>
      <vt:lpstr>Talk Description</vt:lpstr>
      <vt:lpstr>Background for Dan McCreary</vt:lpstr>
      <vt:lpstr>Capability Maturity Model</vt:lpstr>
      <vt:lpstr>IIA Five Stage Model</vt:lpstr>
      <vt:lpstr>The Rise of Large Language Models</vt:lpstr>
      <vt:lpstr>Skyrocketing Growth of Generative AI Investments</vt:lpstr>
      <vt:lpstr>NVIDIA Stock TYD: up 217% in 2023</vt:lpstr>
      <vt:lpstr>Generative AI is Getting Massive New Funding</vt:lpstr>
      <vt:lpstr>Organization Data Is Everywhere </vt:lpstr>
      <vt:lpstr>Analytics References Architecture</vt:lpstr>
      <vt:lpstr>Summary of Tasks</vt:lpstr>
      <vt:lpstr>Include “Shift Left” Tasks</vt:lpstr>
      <vt:lpstr>Open AI ChatGPT Advanced Data Analytics</vt:lpstr>
      <vt:lpstr>From Analysis to Strategy</vt:lpstr>
      <vt:lpstr>Microsoft GitHub Claims</vt:lpstr>
      <vt:lpstr>GitHub “Re-Founded” Copilot</vt:lpstr>
      <vt:lpstr>GitHub Copilot</vt:lpstr>
      <vt:lpstr>Generate Synthetic Test Data</vt:lpstr>
      <vt:lpstr>ChatGPT Sample Dialog Output</vt:lpstr>
      <vt:lpstr>Knowledge Graph Builder</vt:lpstr>
      <vt:lpstr>Finding the “Nouns” and “Edges”</vt:lpstr>
      <vt:lpstr>Graph Representation</vt:lpstr>
      <vt:lpstr>Strategic Planning Document</vt:lpstr>
      <vt:lpstr>Strategy Text to Ontology</vt:lpstr>
      <vt:lpstr>PowerPoint Presentation</vt:lpstr>
      <vt:lpstr>Six Ways to Store Knowledge</vt:lpstr>
      <vt:lpstr>From Counting to Comparison</vt:lpstr>
      <vt:lpstr>What is the Role of a Knowledge Graph? </vt:lpstr>
      <vt:lpstr>Centralized Knowledge</vt:lpstr>
      <vt:lpstr>Innovation Zone</vt:lpstr>
      <vt:lpstr>Deep Neural Networks</vt:lpstr>
      <vt:lpstr>Challenges with Deep Neural Networks</vt:lpstr>
      <vt:lpstr>Analyst Workflows Today</vt:lpstr>
      <vt:lpstr>Challenges of Data Engineer-Focused Approach</vt:lpstr>
      <vt:lpstr>Knowledge Engineering</vt:lpstr>
      <vt:lpstr>Challenges of Adopting a Knowledge Graph</vt:lpstr>
      <vt:lpstr>The Graph Is the Organization</vt:lpstr>
      <vt:lpstr>Accelerating Movement from 2 to 3</vt:lpstr>
      <vt:lpstr>Summary</vt:lpstr>
      <vt:lpstr>The role of story telling in analytics</vt:lpstr>
      <vt:lpstr>Call to Action!!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Future of Healthcare</dc:title>
  <dc:creator>Dan McCreary</dc:creator>
  <cp:lastModifiedBy>Dan McCreary</cp:lastModifiedBy>
  <cp:revision>22</cp:revision>
  <dcterms:created xsi:type="dcterms:W3CDTF">2023-08-15T03:37:54Z</dcterms:created>
  <dcterms:modified xsi:type="dcterms:W3CDTF">2023-12-11T18:54:44Z</dcterms:modified>
</cp:coreProperties>
</file>